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407C-18C3-4E58-A6DC-40A33018F5E1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8FBB1-43A3-40A7-961D-0265DE1B84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013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FBB1-43A3-40A7-961D-0265DE1B84E8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35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D6E1-A2F8-41DC-9444-315FD84F69AF}" type="datetimeFigureOut">
              <a:rPr lang="sk-SK" smtClean="0"/>
              <a:pPr/>
              <a:t>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F96B-D962-49A7-9104-4C421D13BF9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935659" y="1052736"/>
            <a:ext cx="698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Chémia bežného </a:t>
            </a:r>
            <a:r>
              <a:rPr lang="sk-SK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ž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ivota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275856" y="1988840"/>
            <a:ext cx="2470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Horenie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452320" y="5934670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Patrik </a:t>
            </a:r>
            <a:r>
              <a:rPr lang="sk-SK" dirty="0" err="1" smtClean="0"/>
              <a:t>Sabó</a:t>
            </a:r>
            <a:endParaRPr lang="sk-SK" dirty="0" smtClean="0"/>
          </a:p>
          <a:p>
            <a:r>
              <a:rPr lang="sk-SK" dirty="0" smtClean="0"/>
              <a:t>SZŠ </a:t>
            </a:r>
            <a:r>
              <a:rPr lang="sk-SK" dirty="0" err="1" smtClean="0"/>
              <a:t>BellAmos</a:t>
            </a:r>
            <a:r>
              <a:rPr lang="sk-SK" dirty="0" smtClean="0"/>
              <a:t> 2013/2014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prstTxWarp prst="textPlain">
              <a:avLst/>
            </a:prstTxWarp>
            <a:normAutofit fontScale="85000" lnSpcReduction="20000"/>
          </a:bodyPr>
          <a:lstStyle/>
          <a:p>
            <a:r>
              <a:rPr lang="sk-SK" sz="2400" b="1" dirty="0" smtClean="0"/>
              <a:t>Horenie</a:t>
            </a:r>
            <a:r>
              <a:rPr lang="sk-SK" sz="2400" dirty="0" smtClean="0"/>
              <a:t> je oxidačno-redukčná reakcia, pri ktorej reaguje </a:t>
            </a:r>
            <a:r>
              <a:rPr lang="sk-SK" sz="2400" dirty="0" err="1" smtClean="0"/>
              <a:t>oxidovadlo</a:t>
            </a:r>
            <a:r>
              <a:rPr lang="sk-SK" sz="2400" dirty="0" smtClean="0"/>
              <a:t> s palivom. </a:t>
            </a:r>
          </a:p>
          <a:p>
            <a:r>
              <a:rPr lang="sk-SK" sz="2400" b="1" dirty="0" err="1" smtClean="0"/>
              <a:t>Oxidovadlom</a:t>
            </a:r>
            <a:r>
              <a:rPr lang="sk-SK" sz="2400" b="1" dirty="0" smtClean="0"/>
              <a:t> </a:t>
            </a:r>
            <a:r>
              <a:rPr lang="sk-SK" sz="2400" dirty="0" smtClean="0"/>
              <a:t> môže byť  kyslík (vo vzduchu) alebo látka, ktorá sa dokáže rýchlo rozkladať’ na kyslík. </a:t>
            </a:r>
            <a:r>
              <a:rPr lang="sk-SK" sz="2400" b="1" dirty="0" smtClean="0"/>
              <a:t>Palivom</a:t>
            </a:r>
            <a:r>
              <a:rPr lang="sk-SK" sz="2400" dirty="0" smtClean="0"/>
              <a:t> môžu byt’ rôzne  horľavé látky: síra, práškové kovy, uhlie, uhľovodíky, cukry alebo drevo. </a:t>
            </a:r>
          </a:p>
          <a:p>
            <a:r>
              <a:rPr lang="sk-SK" sz="2400" dirty="0" smtClean="0"/>
              <a:t>Typickým prejavom horenia je </a:t>
            </a:r>
            <a:r>
              <a:rPr lang="sk-SK" sz="2400" b="1" dirty="0" smtClean="0"/>
              <a:t>svetlo</a:t>
            </a:r>
            <a:r>
              <a:rPr lang="sk-SK" sz="2400" dirty="0" smtClean="0"/>
              <a:t> a </a:t>
            </a:r>
            <a:r>
              <a:rPr lang="sk-SK" sz="2400" b="1" dirty="0" smtClean="0"/>
              <a:t>teplo, </a:t>
            </a:r>
            <a:r>
              <a:rPr lang="sk-SK" sz="2400" dirty="0" smtClean="0"/>
              <a:t>tzn. ide o </a:t>
            </a:r>
            <a:r>
              <a:rPr lang="sk-SK" sz="2400" b="1" dirty="0" smtClean="0"/>
              <a:t>exotermickú reakciu</a:t>
            </a:r>
          </a:p>
          <a:p>
            <a:r>
              <a:rPr lang="sk-SK" sz="2400" b="1" dirty="0" smtClean="0"/>
              <a:t>Bod horenia </a:t>
            </a:r>
            <a:r>
              <a:rPr lang="sk-SK" sz="2400" dirty="0" smtClean="0"/>
              <a:t>(staršie </a:t>
            </a:r>
            <a:r>
              <a:rPr lang="sk-SK" sz="2400" b="1" dirty="0" smtClean="0"/>
              <a:t>bod zápalnosti</a:t>
            </a:r>
            <a:r>
              <a:rPr lang="sk-SK" sz="2400" dirty="0" smtClean="0"/>
              <a:t>) je druh teploty horenia; je to najnižšia teplota, pri ktorej kvapalina (palivo) zahrievaná v predpísanom prístroji za definovaných podmienok vyvinie toľko pár, že ich zmes so vzduchom po priblížení iniciačného zdroja (teda plameňa) vzplanie a horí bez prerušenia najmenej 5 sekúnd.</a:t>
            </a:r>
          </a:p>
          <a:p>
            <a:r>
              <a:rPr lang="sk-SK" sz="2400" dirty="0" smtClean="0"/>
              <a:t>Okrem horenia poznáme aj dej nazývaný </a:t>
            </a:r>
            <a:r>
              <a:rPr lang="sk-SK" sz="2400" b="1" dirty="0" smtClean="0"/>
              <a:t>požiar.</a:t>
            </a:r>
            <a:r>
              <a:rPr lang="sk-SK" sz="2400" dirty="0" smtClean="0"/>
              <a:t> Ten je nežiaducim javom a teplo, ktoré v ňom vzniká , je príčinou deštrukcie blízkeho okolia. Požiarmi sa zaoberá vedná disciplína nazývaná požiarne inžinierstvo a rieši hlavne ich vznik, priebeh a elimináciu.</a:t>
            </a:r>
          </a:p>
          <a:p>
            <a:endParaRPr lang="sk-SK" sz="2400" dirty="0" smtClean="0">
              <a:latin typeface="Algerian" pitchFamily="82" charset="0"/>
            </a:endParaRPr>
          </a:p>
          <a:p>
            <a:pPr>
              <a:buNone/>
            </a:pPr>
            <a:endParaRPr lang="sk-SK" sz="2400" dirty="0"/>
          </a:p>
        </p:txBody>
      </p:sp>
      <p:sp>
        <p:nvSpPr>
          <p:cNvPr id="7" name="Obdélník 6"/>
          <p:cNvSpPr/>
          <p:nvPr/>
        </p:nvSpPr>
        <p:spPr>
          <a:xfrm>
            <a:off x="2267744" y="404664"/>
            <a:ext cx="4525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Čo je horenie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Oheň/založenie ohňa bol objavený pred </a:t>
            </a:r>
            <a:r>
              <a:rPr lang="pl-PL" sz="2400" b="1" dirty="0" smtClean="0"/>
              <a:t>500 000 rokmi.</a:t>
            </a:r>
          </a:p>
          <a:p>
            <a:r>
              <a:rPr lang="pl-PL" sz="2400" dirty="0" smtClean="0"/>
              <a:t>Podľa odborníkov je to </a:t>
            </a:r>
            <a:r>
              <a:rPr lang="pl-PL" sz="2400" b="1" dirty="0" smtClean="0"/>
              <a:t>prvý </a:t>
            </a:r>
            <a:r>
              <a:rPr lang="pl-PL" sz="2400" dirty="0" smtClean="0"/>
              <a:t>a</a:t>
            </a:r>
            <a:r>
              <a:rPr lang="pl-PL" sz="2400" b="1" dirty="0" smtClean="0"/>
              <a:t> najdôležitejší vynález ľudstva </a:t>
            </a:r>
            <a:r>
              <a:rPr lang="pl-PL" sz="2400" dirty="0" smtClean="0"/>
              <a:t>(2. koleso, 3. kníhtlač)</a:t>
            </a:r>
            <a:r>
              <a:rPr lang="pl-PL" sz="2400" b="1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Obdĺžnik 3"/>
          <p:cNvSpPr/>
          <p:nvPr/>
        </p:nvSpPr>
        <p:spPr>
          <a:xfrm>
            <a:off x="1474076" y="404664"/>
            <a:ext cx="655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Zaujímavosti o horení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Obrázek 6" descr="8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492896"/>
            <a:ext cx="3213106" cy="2304256"/>
          </a:xfrm>
          <a:prstGeom prst="rect">
            <a:avLst/>
          </a:prstGeom>
        </p:spPr>
      </p:pic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852937"/>
            <a:ext cx="2088232" cy="2097554"/>
          </a:xfrm>
          <a:prstGeom prst="rect">
            <a:avLst/>
          </a:prstGeom>
        </p:spPr>
      </p:pic>
      <p:pic>
        <p:nvPicPr>
          <p:cNvPr id="8" name="Obrázek 7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4437112"/>
            <a:ext cx="2520280" cy="1986428"/>
          </a:xfrm>
          <a:prstGeom prst="rect">
            <a:avLst/>
          </a:prstGeom>
        </p:spPr>
      </p:pic>
      <p:pic>
        <p:nvPicPr>
          <p:cNvPr id="5" name="Obrázek 4" descr="stiahnuť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852936"/>
            <a:ext cx="270795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sk-SK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sk-SK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Zaujímavosti o horení </a:t>
            </a:r>
            <a:r>
              <a:rPr lang="sk-SK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sk-SK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Podľa horľavých materiálov sa rozlišuje:</a:t>
            </a:r>
          </a:p>
          <a:p>
            <a:pPr lvl="1"/>
            <a:r>
              <a:rPr lang="sk-SK" sz="2400" b="1" dirty="0" smtClean="0"/>
              <a:t>Oheň typu A </a:t>
            </a:r>
            <a:r>
              <a:rPr lang="sk-SK" sz="2400" dirty="0" smtClean="0"/>
              <a:t>je oheň, ktorým horia obyčajné horľaviny (napr. papier, drevo, odev, niektoré plasty atď.).</a:t>
            </a:r>
          </a:p>
          <a:p>
            <a:pPr lvl="1"/>
            <a:r>
              <a:rPr lang="sk-SK" sz="2400" b="1" dirty="0" smtClean="0"/>
              <a:t>Oheň typu B </a:t>
            </a:r>
            <a:r>
              <a:rPr lang="sk-SK" sz="2400" dirty="0" smtClean="0"/>
              <a:t>je oheň, ktorým horia kvapalné a plynné látky ako benzín, alebo oleje, ktoré nezanechávajú žiadnu pahrebu, alebo popol.  </a:t>
            </a:r>
          </a:p>
          <a:p>
            <a:pPr lvl="1"/>
            <a:r>
              <a:rPr lang="sk-SK" sz="2400" b="1" dirty="0" smtClean="0"/>
              <a:t>Oheň typu C </a:t>
            </a:r>
            <a:r>
              <a:rPr lang="sk-SK" sz="2400" dirty="0" smtClean="0"/>
              <a:t>je oheň, ktorý vzniká v elektrických zariadeniach. </a:t>
            </a:r>
          </a:p>
          <a:p>
            <a:pPr lvl="1"/>
            <a:r>
              <a:rPr lang="sk-SK" sz="2400" b="1" dirty="0" smtClean="0"/>
              <a:t>Oheň typu D </a:t>
            </a:r>
            <a:r>
              <a:rPr lang="sk-SK" sz="2400" dirty="0" smtClean="0"/>
              <a:t>je oheň, ktorým horia horľavé kovy (titán, </a:t>
            </a:r>
            <a:r>
              <a:rPr lang="sk-SK" sz="2400" dirty="0" err="1" smtClean="0"/>
              <a:t>zirkón</a:t>
            </a:r>
            <a:r>
              <a:rPr lang="sk-SK" sz="2400" dirty="0" smtClean="0"/>
              <a:t>, sodík, draslík a podobne).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92514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2000" b="1" dirty="0" smtClean="0"/>
              <a:t>Princíp:</a:t>
            </a:r>
            <a:r>
              <a:rPr lang="sk-SK" sz="2000" dirty="0" smtClean="0"/>
              <a:t> </a:t>
            </a:r>
            <a:r>
              <a:rPr lang="sk-SK" sz="2100" dirty="0" smtClean="0"/>
              <a:t>Látky sú citlivé na teplo, ktoré môže spôsobiť ich rozklad na jednoduchšie látky.</a:t>
            </a:r>
          </a:p>
          <a:p>
            <a:pPr algn="ctr">
              <a:buNone/>
            </a:pPr>
            <a:r>
              <a:rPr lang="sk-SK" sz="1800" dirty="0" smtClean="0"/>
              <a:t>	</a:t>
            </a:r>
          </a:p>
          <a:p>
            <a:pPr algn="ctr">
              <a:buNone/>
            </a:pPr>
            <a:r>
              <a:rPr lang="sk-SK" sz="2000" b="1" dirty="0" smtClean="0"/>
              <a:t>(NH</a:t>
            </a:r>
            <a:r>
              <a:rPr lang="sk-SK" sz="2000" b="1" baseline="-25000" dirty="0" smtClean="0"/>
              <a:t>4</a:t>
            </a:r>
            <a:r>
              <a:rPr lang="sk-SK" sz="2000" b="1" dirty="0" smtClean="0"/>
              <a:t>)</a:t>
            </a:r>
            <a:r>
              <a:rPr lang="sk-SK" sz="2000" b="1" baseline="-25000" dirty="0" smtClean="0"/>
              <a:t>2</a:t>
            </a:r>
            <a:r>
              <a:rPr lang="sk-SK" sz="2000" b="1" dirty="0" smtClean="0"/>
              <a:t>Cr</a:t>
            </a:r>
            <a:r>
              <a:rPr lang="sk-SK" sz="2000" b="1" baseline="-25000" dirty="0" smtClean="0"/>
              <a:t>2</a:t>
            </a:r>
            <a:r>
              <a:rPr lang="sk-SK" sz="2000" b="1" dirty="0" smtClean="0"/>
              <a:t>O</a:t>
            </a:r>
            <a:r>
              <a:rPr lang="sk-SK" sz="2000" b="1" baseline="-25000" dirty="0" smtClean="0"/>
              <a:t>7</a:t>
            </a:r>
            <a:r>
              <a:rPr lang="sk-SK" sz="2000" b="1" dirty="0" smtClean="0"/>
              <a:t>                    N</a:t>
            </a:r>
            <a:r>
              <a:rPr lang="sk-SK" sz="2000" b="1" baseline="-25000" dirty="0" smtClean="0"/>
              <a:t>2</a:t>
            </a:r>
            <a:r>
              <a:rPr lang="sk-SK" sz="2000" b="1" dirty="0" smtClean="0"/>
              <a:t> +4 H</a:t>
            </a:r>
            <a:r>
              <a:rPr lang="sk-SK" sz="2000" b="1" baseline="-25000" dirty="0" smtClean="0"/>
              <a:t>2</a:t>
            </a:r>
            <a:r>
              <a:rPr lang="sk-SK" sz="2000" b="1" dirty="0" smtClean="0"/>
              <a:t>O +Cr</a:t>
            </a:r>
            <a:r>
              <a:rPr lang="sk-SK" sz="2000" b="1" baseline="-25000" dirty="0" smtClean="0"/>
              <a:t>2</a:t>
            </a:r>
            <a:r>
              <a:rPr lang="sk-SK" sz="2000" b="1" dirty="0" smtClean="0"/>
              <a:t>O</a:t>
            </a:r>
            <a:r>
              <a:rPr lang="sk-SK" sz="2000" b="1" baseline="-25000" dirty="0" smtClean="0"/>
              <a:t>3</a:t>
            </a:r>
          </a:p>
          <a:p>
            <a:pPr>
              <a:buNone/>
            </a:pPr>
            <a:endParaRPr lang="sk-SK" sz="2000" b="1" baseline="-25000" dirty="0" smtClean="0"/>
          </a:p>
          <a:p>
            <a:pPr>
              <a:buNone/>
            </a:pPr>
            <a:r>
              <a:rPr lang="sk-SK" sz="2000" b="1" dirty="0" smtClean="0"/>
              <a:t>Chemikálie: </a:t>
            </a:r>
            <a:r>
              <a:rPr lang="sk-SK" sz="2000" dirty="0" err="1" smtClean="0"/>
              <a:t>dichróman</a:t>
            </a:r>
            <a:r>
              <a:rPr lang="sk-SK" sz="2000" dirty="0" smtClean="0"/>
              <a:t> amónny, etanol</a:t>
            </a:r>
          </a:p>
          <a:p>
            <a:pPr>
              <a:buNone/>
            </a:pPr>
            <a:r>
              <a:rPr lang="sk-SK" sz="2000" b="1" dirty="0" smtClean="0"/>
              <a:t>Pomôcky: </a:t>
            </a:r>
            <a:r>
              <a:rPr lang="sk-SK" sz="2000" dirty="0" smtClean="0"/>
              <a:t>nehorľavá platňa, zápalky, lyžička</a:t>
            </a:r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 algn="just">
              <a:buNone/>
            </a:pPr>
            <a:endParaRPr lang="sk-SK" sz="2000" b="1" dirty="0" smtClean="0"/>
          </a:p>
          <a:p>
            <a:pPr algn="just">
              <a:buNone/>
            </a:pPr>
            <a:r>
              <a:rPr lang="sk-SK" sz="2000" b="1" dirty="0" smtClean="0"/>
              <a:t>Záver:</a:t>
            </a:r>
            <a:r>
              <a:rPr lang="sk-SK" sz="2000" dirty="0" smtClean="0"/>
              <a:t> Po iniciácii horenia môžeme pozorovať rozklad </a:t>
            </a:r>
            <a:r>
              <a:rPr lang="sk-SK" sz="2000" dirty="0" err="1" smtClean="0"/>
              <a:t>dichrómanu</a:t>
            </a:r>
            <a:r>
              <a:rPr lang="sk-SK" sz="2000" dirty="0" smtClean="0"/>
              <a:t> amónneho, ktorý prebieha od vrcholu kužeľa  do jeho vnútra, pričom sa kužeľ rozširuje o vytvorený tmavozelený oxid chromitý. Tento je z priestoru unášaný spolu s rozžeravenými čiastočkami </a:t>
            </a:r>
            <a:r>
              <a:rPr lang="sk-SK" sz="2000" dirty="0" err="1" smtClean="0"/>
              <a:t>dichrómanu</a:t>
            </a:r>
            <a:r>
              <a:rPr lang="sk-SK" sz="2000" dirty="0" smtClean="0"/>
              <a:t> a pokus tak pripomína sopku.</a:t>
            </a:r>
          </a:p>
          <a:p>
            <a:pPr>
              <a:buNone/>
            </a:pPr>
            <a:endParaRPr lang="sk-SK" sz="2000" b="1" baseline="-25000" dirty="0" smtClean="0"/>
          </a:p>
          <a:p>
            <a:pPr>
              <a:buNone/>
            </a:pPr>
            <a:endParaRPr lang="sk-SK" sz="1800" b="1" baseline="-25000" dirty="0"/>
          </a:p>
        </p:txBody>
      </p:sp>
      <p:pic>
        <p:nvPicPr>
          <p:cNvPr id="4" name="Obrázek 3" descr="ohe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996952"/>
            <a:ext cx="4102474" cy="21602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91000" y="332656"/>
            <a:ext cx="80666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Pokus č.1 </a:t>
            </a:r>
            <a:r>
              <a:rPr lang="cs-CZ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Dichrománova</a:t>
            </a:r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sopka</a:t>
            </a:r>
            <a:endParaRPr lang="cs-CZ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4139952" y="1988840"/>
            <a:ext cx="333143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896544"/>
          </a:xfrm>
          <a:solidFill>
            <a:schemeClr val="lt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sk-SK" sz="1800" b="1" dirty="0" smtClean="0"/>
              <a:t>Princíp: </a:t>
            </a:r>
            <a:r>
              <a:rPr lang="sk-SK" sz="1800" dirty="0" smtClean="0"/>
              <a:t>Základom bengálskeho ohňa je vždy pyrotechnická zlož, ktorá vytvára samotný plameň.</a:t>
            </a:r>
            <a:r>
              <a:rPr lang="sk-SK" sz="1800" b="1" dirty="0" smtClean="0"/>
              <a:t>   </a:t>
            </a:r>
          </a:p>
          <a:p>
            <a:pPr algn="ctr">
              <a:buNone/>
            </a:pPr>
            <a:r>
              <a:rPr lang="pt-BR" sz="1600" b="1" dirty="0" smtClean="0"/>
              <a:t>C</a:t>
            </a:r>
            <a:r>
              <a:rPr lang="pt-BR" sz="1600" b="1" baseline="-25000" dirty="0" smtClean="0"/>
              <a:t>12</a:t>
            </a:r>
            <a:r>
              <a:rPr lang="pt-BR" sz="1600" b="1" dirty="0" smtClean="0"/>
              <a:t>H</a:t>
            </a:r>
            <a:r>
              <a:rPr lang="pt-BR" sz="1600" b="1" baseline="-25000" dirty="0" smtClean="0"/>
              <a:t>22</a:t>
            </a:r>
            <a:r>
              <a:rPr lang="pt-BR" sz="1600" b="1" dirty="0" smtClean="0"/>
              <a:t>O</a:t>
            </a:r>
            <a:r>
              <a:rPr lang="pt-BR" sz="1600" b="1" baseline="-25000" dirty="0" smtClean="0"/>
              <a:t>11</a:t>
            </a:r>
            <a:r>
              <a:rPr lang="pt-BR" sz="1600" b="1" dirty="0" smtClean="0"/>
              <a:t> + 8 KClO</a:t>
            </a:r>
            <a:r>
              <a:rPr lang="pt-BR" sz="1600" b="1" baseline="-25000" dirty="0" smtClean="0"/>
              <a:t>3</a:t>
            </a:r>
            <a:r>
              <a:rPr lang="pt-BR" sz="1600" b="1" dirty="0" smtClean="0"/>
              <a:t> + </a:t>
            </a:r>
            <a:r>
              <a:rPr lang="sk-SK" sz="1600" b="1" dirty="0" smtClean="0"/>
              <a:t>3 </a:t>
            </a:r>
            <a:r>
              <a:rPr lang="sk-SK" sz="1600" b="1" dirty="0" err="1" smtClean="0"/>
              <a:t>Sr</a:t>
            </a:r>
            <a:r>
              <a:rPr lang="pt-BR" sz="1600" b="1" dirty="0" smtClean="0"/>
              <a:t>(NO3)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 + 4 Fe</a:t>
            </a:r>
            <a:r>
              <a:rPr lang="sk-SK" sz="1600" b="1" dirty="0" smtClean="0"/>
              <a:t>               </a:t>
            </a:r>
            <a:r>
              <a:rPr lang="pt-BR" sz="1600" b="1" dirty="0" smtClean="0"/>
              <a:t>KCl + 3 </a:t>
            </a:r>
            <a:r>
              <a:rPr lang="sk-SK" sz="1600" b="1" dirty="0" err="1" smtClean="0"/>
              <a:t>Sr</a:t>
            </a:r>
            <a:r>
              <a:rPr lang="pt-BR" sz="1600" b="1" dirty="0" smtClean="0"/>
              <a:t>(NO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)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 + 2 Fe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O</a:t>
            </a:r>
            <a:r>
              <a:rPr lang="pt-BR" sz="1600" b="1" baseline="-25000" dirty="0" smtClean="0"/>
              <a:t>3</a:t>
            </a:r>
            <a:r>
              <a:rPr lang="pt-BR" sz="1600" b="1" dirty="0" smtClean="0"/>
              <a:t> + 12 CO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 +1</a:t>
            </a:r>
            <a:r>
              <a:rPr lang="sk-SK" sz="1600" b="1" dirty="0" smtClean="0"/>
              <a:t>1 </a:t>
            </a:r>
            <a:r>
              <a:rPr lang="pt-BR" sz="1600" b="1" dirty="0" smtClean="0"/>
              <a:t>H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O</a:t>
            </a:r>
            <a:endParaRPr lang="sk-SK" sz="1600" b="1" baseline="-25000" dirty="0" smtClean="0"/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r>
              <a:rPr lang="sk-SK" sz="1800" b="1" dirty="0" smtClean="0"/>
              <a:t>Chemikálie:</a:t>
            </a:r>
            <a:r>
              <a:rPr lang="sk-SK" sz="1800" dirty="0" smtClean="0"/>
              <a:t> chlorečnan draselný, dusičnan </a:t>
            </a:r>
            <a:r>
              <a:rPr lang="sk-SK" sz="1800" dirty="0" err="1" smtClean="0"/>
              <a:t>strontnatý</a:t>
            </a:r>
            <a:r>
              <a:rPr lang="sk-SK" sz="1800" dirty="0" smtClean="0"/>
              <a:t>, práškové železo, cukor (sacharóza)</a:t>
            </a:r>
          </a:p>
          <a:p>
            <a:pPr>
              <a:buNone/>
            </a:pPr>
            <a:r>
              <a:rPr lang="sk-SK" sz="1800" b="1" dirty="0" smtClean="0"/>
              <a:t>Pomôcky:</a:t>
            </a:r>
            <a:r>
              <a:rPr lang="sk-SK" sz="1800" dirty="0" smtClean="0"/>
              <a:t> nehorľavá podložka, filtračný papier, trecia miska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b="1" dirty="0" smtClean="0"/>
          </a:p>
          <a:p>
            <a:endParaRPr lang="sk-SK" sz="1800" b="1" dirty="0" smtClean="0"/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r>
              <a:rPr lang="sk-SK" sz="1800" b="1" dirty="0" smtClean="0"/>
              <a:t>Záver: </a:t>
            </a:r>
            <a:r>
              <a:rPr lang="sk-SK" sz="1800" dirty="0" smtClean="0"/>
              <a:t>Po zapálení pyrotechnickej </a:t>
            </a:r>
            <a:r>
              <a:rPr lang="sk-SK" sz="1800" dirty="0" err="1" smtClean="0"/>
              <a:t>zlože</a:t>
            </a:r>
            <a:r>
              <a:rPr lang="sk-SK" sz="1800" dirty="0" smtClean="0"/>
              <a:t> pozorujeme  horenie červeným plameňom. Práškové železo pozorujeme ako vyletujúce rozžeravené čiastočky horiaceho železa.</a:t>
            </a:r>
            <a:endParaRPr lang="sk-SK" sz="1800" dirty="0"/>
          </a:p>
        </p:txBody>
      </p:sp>
      <p:sp>
        <p:nvSpPr>
          <p:cNvPr id="5" name="Obdélník 4"/>
          <p:cNvSpPr/>
          <p:nvPr/>
        </p:nvSpPr>
        <p:spPr>
          <a:xfrm>
            <a:off x="1129275" y="260648"/>
            <a:ext cx="6841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Pokus č. 2 Bengálsky oheň</a:t>
            </a:r>
            <a:endParaRPr lang="cs-CZ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717032"/>
            <a:ext cx="2664296" cy="1731418"/>
          </a:xfrm>
          <a:prstGeom prst="rect">
            <a:avLst/>
          </a:prstGeom>
        </p:spPr>
      </p:pic>
      <p:sp>
        <p:nvSpPr>
          <p:cNvPr id="6" name="Šípka doprava 4"/>
          <p:cNvSpPr/>
          <p:nvPr/>
        </p:nvSpPr>
        <p:spPr>
          <a:xfrm>
            <a:off x="4211960" y="2060848"/>
            <a:ext cx="333143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oh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5323111" cy="3764727"/>
          </a:xfrm>
        </p:spPr>
      </p:pic>
      <p:sp>
        <p:nvSpPr>
          <p:cNvPr id="4" name="Obdélník 3"/>
          <p:cNvSpPr/>
          <p:nvPr/>
        </p:nvSpPr>
        <p:spPr>
          <a:xfrm>
            <a:off x="188407" y="836712"/>
            <a:ext cx="8955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„Oheň – dobrý sluha, zlý pán!“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Obrázek 5" descr="1214846_krasna-horka-hrad-poziar-cigareta-kultura-pamiatka-o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212976"/>
            <a:ext cx="5104980" cy="353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87624" y="980728"/>
            <a:ext cx="6695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Ďakujem za pozornosť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425</Words>
  <Application>Microsoft Office PowerPoint</Application>
  <PresentationFormat>Prezentácia na obrazovke (4:3)</PresentationFormat>
  <Paragraphs>53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Prezentácia programu PowerPoint</vt:lpstr>
      <vt:lpstr>Prezentácia programu PowerPoint</vt:lpstr>
      <vt:lpstr>Prezentácia programu PowerPoint</vt:lpstr>
      <vt:lpstr> Zaujímavosti o horení 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Chlapci</dc:creator>
  <cp:lastModifiedBy>Ucitel_1</cp:lastModifiedBy>
  <cp:revision>50</cp:revision>
  <dcterms:created xsi:type="dcterms:W3CDTF">2014-05-22T18:56:51Z</dcterms:created>
  <dcterms:modified xsi:type="dcterms:W3CDTF">2014-06-05T08:45:51Z</dcterms:modified>
</cp:coreProperties>
</file>