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F7195A58-1034-4959-B572-E05B0EE7BA09}" type="datetimeFigureOut">
              <a:rPr lang="sk-SK"/>
              <a:pPr>
                <a:defRPr/>
              </a:pPr>
              <a:t>30. 5. 2012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k-SK" noProof="0" smtClean="0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noProof="0" smtClean="0"/>
              <a:t>Kliknite sem a upravte štýly predlohy textu.</a:t>
            </a:r>
          </a:p>
          <a:p>
            <a:pPr lvl="1"/>
            <a:r>
              <a:rPr lang="sk-SK" noProof="0" smtClean="0"/>
              <a:t>Druhá úroveň</a:t>
            </a:r>
          </a:p>
          <a:p>
            <a:pPr lvl="2"/>
            <a:r>
              <a:rPr lang="sk-SK" noProof="0" smtClean="0"/>
              <a:t>Tretia úroveň</a:t>
            </a:r>
          </a:p>
          <a:p>
            <a:pPr lvl="3"/>
            <a:r>
              <a:rPr lang="sk-SK" noProof="0" smtClean="0"/>
              <a:t>Štvrtá úroveň</a:t>
            </a:r>
          </a:p>
          <a:p>
            <a:pPr lvl="4"/>
            <a:r>
              <a:rPr lang="sk-SK" noProof="0" smtClean="0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CC656789-797A-4231-B8B5-1827218747FA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10562296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obrazu snímky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Zástupný symbol poznámo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sk-SK" smtClean="0"/>
          </a:p>
        </p:txBody>
      </p:sp>
      <p:sp>
        <p:nvSpPr>
          <p:cNvPr id="7172" name="Zástupný symbol čísla snímky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30A2108-5DF8-4EAA-99CB-52A4A25551F0}" type="slidenum">
              <a:rPr lang="sk-SK"/>
              <a:pPr/>
              <a:t>2</a:t>
            </a:fld>
            <a:endParaRPr lang="sk-SK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656789-797A-4231-B8B5-1827218747FA}" type="slidenum">
              <a:rPr lang="sk-SK" smtClean="0"/>
              <a:pPr>
                <a:defRPr/>
              </a:pPr>
              <a:t>10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1610354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A25BA-90E3-422C-BE3C-880C91554EFD}" type="datetimeFigureOut">
              <a:rPr lang="sk-SK"/>
              <a:pPr>
                <a:defRPr/>
              </a:pPr>
              <a:t>30. 5. 2012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180D13-AC82-417E-8F4D-E0DD08E4755B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E3CDD-04D0-45FA-A71B-8075F144D64A}" type="datetimeFigureOut">
              <a:rPr lang="sk-SK"/>
              <a:pPr>
                <a:defRPr/>
              </a:pPr>
              <a:t>30. 5. 2012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285FD-6F7F-46EB-B619-16616D61566F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B8757B-D903-4CCC-8E33-80E10B15728E}" type="datetimeFigureOut">
              <a:rPr lang="sk-SK"/>
              <a:pPr>
                <a:defRPr/>
              </a:pPr>
              <a:t>30. 5. 2012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F2BBC9-E2F3-430C-9829-0ADB5BDBBF6F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2717D-1695-444A-BD28-45E00E06FFE1}" type="datetimeFigureOut">
              <a:rPr lang="sk-SK"/>
              <a:pPr>
                <a:defRPr/>
              </a:pPr>
              <a:t>30. 5. 2012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3C0F16-11E1-4829-AC4A-3B22E815F3C2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E0306B-F9D6-4664-96DC-7A3F16BEF87B}" type="datetimeFigureOut">
              <a:rPr lang="sk-SK"/>
              <a:pPr>
                <a:defRPr/>
              </a:pPr>
              <a:t>30. 5. 2012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CD63C8-B920-4F42-960D-F5300B37376C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F08A2F-28F9-48C5-824A-250D454C5B34}" type="datetimeFigureOut">
              <a:rPr lang="sk-SK"/>
              <a:pPr>
                <a:defRPr/>
              </a:pPr>
              <a:t>30. 5. 2012</a:t>
            </a:fld>
            <a:endParaRPr lang="sk-SK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FC47A8-07D4-4298-9809-153F17ED83AB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596327-9372-406F-AE4D-0CA88CE48F17}" type="datetimeFigureOut">
              <a:rPr lang="sk-SK"/>
              <a:pPr>
                <a:defRPr/>
              </a:pPr>
              <a:t>30. 5. 2012</a:t>
            </a:fld>
            <a:endParaRPr lang="sk-SK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E42D2A-7B5C-4D10-A36E-511A97E81D9C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A60CE5-53EB-40EB-9919-A8425A33A4EF}" type="datetimeFigureOut">
              <a:rPr lang="sk-SK"/>
              <a:pPr>
                <a:defRPr/>
              </a:pPr>
              <a:t>30. 5. 2012</a:t>
            </a:fld>
            <a:endParaRPr lang="sk-SK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55BA32-FF10-40C2-B62A-14A2E62D996E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6F4786-E3AD-47F1-BC76-C093A461C8CA}" type="datetimeFigureOut">
              <a:rPr lang="sk-SK"/>
              <a:pPr>
                <a:defRPr/>
              </a:pPr>
              <a:t>30. 5. 2012</a:t>
            </a:fld>
            <a:endParaRPr lang="sk-SK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609E8-8836-456E-BCFB-F98C8FE9E6B0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C59EE-FDFE-411F-BD54-FE1B0A16AD9A}" type="datetimeFigureOut">
              <a:rPr lang="sk-SK"/>
              <a:pPr>
                <a:defRPr/>
              </a:pPr>
              <a:t>30. 5. 2012</a:t>
            </a:fld>
            <a:endParaRPr lang="sk-SK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C2A760-C009-48EC-AD92-DA19BEFCE86F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39D80-9565-4E00-9F72-3BBB3EA4E863}" type="datetimeFigureOut">
              <a:rPr lang="sk-SK"/>
              <a:pPr>
                <a:defRPr/>
              </a:pPr>
              <a:t>30. 5. 2012</a:t>
            </a:fld>
            <a:endParaRPr lang="sk-SK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9609B-EEF7-4B82-8428-938B912CFAE8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k-SK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22EFF21-ACFA-42D8-9B70-0BD9B07219BA}" type="datetimeFigureOut">
              <a:rPr lang="sk-SK"/>
              <a:pPr>
                <a:defRPr/>
              </a:pPr>
              <a:t>30. 5. 2012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30AE417-2BBB-4D44-8592-A34569361EF2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rot="1380049">
            <a:off x="4572000" y="2928934"/>
            <a:ext cx="2705741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5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+mn-lt"/>
                <a:cs typeface="+mn-cs"/>
              </a:rPr>
              <a:t>Percentá</a:t>
            </a:r>
            <a:endParaRPr lang="en-US" sz="54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latin typeface="+mn-lt"/>
              <a:cs typeface="+mn-cs"/>
            </a:endParaRPr>
          </a:p>
        </p:txBody>
      </p:sp>
      <p:pic>
        <p:nvPicPr>
          <p:cNvPr id="2051" name="Picture 2" descr="http://megym.wbl.sk/P452b6a74_percent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950" y="1052513"/>
            <a:ext cx="38100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 descr="percento-sxc-38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0562" y="214290"/>
            <a:ext cx="2205038" cy="178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BlokTextu 4"/>
          <p:cNvSpPr txBox="1"/>
          <p:nvPr/>
        </p:nvSpPr>
        <p:spPr>
          <a:xfrm>
            <a:off x="428596" y="4286256"/>
            <a:ext cx="8429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                                           Percentá každý deň a na každom kroku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25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75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rot="21132818">
            <a:off x="3551815" y="188640"/>
            <a:ext cx="20177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Zdroje</a:t>
            </a:r>
            <a:endParaRPr lang="en-US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1628800"/>
            <a:ext cx="820891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Učebnica Matematiky pre 7. ročník II. </a:t>
            </a:r>
            <a:r>
              <a:rPr lang="sk-SK" smtClean="0"/>
              <a:t>časť </a:t>
            </a:r>
            <a:r>
              <a:rPr lang="sk-SK" dirty="0" smtClean="0"/>
              <a:t>(2004) </a:t>
            </a:r>
          </a:p>
          <a:p>
            <a:r>
              <a:rPr lang="sk-SK" dirty="0" smtClean="0"/>
              <a:t>Autori: Prof. RNDr. Ondrej Šedivý, CSc.</a:t>
            </a:r>
          </a:p>
          <a:p>
            <a:r>
              <a:rPr lang="sk-SK" dirty="0"/>
              <a:t> </a:t>
            </a:r>
            <a:r>
              <a:rPr lang="sk-SK" dirty="0" smtClean="0"/>
              <a:t>            PaedDr. Soňa </a:t>
            </a:r>
            <a:r>
              <a:rPr lang="sk-SK" dirty="0" err="1" smtClean="0"/>
              <a:t>Čeretková</a:t>
            </a:r>
            <a:endParaRPr lang="sk-SK" dirty="0" smtClean="0"/>
          </a:p>
          <a:p>
            <a:r>
              <a:rPr lang="sk-SK" dirty="0"/>
              <a:t> </a:t>
            </a:r>
            <a:r>
              <a:rPr lang="sk-SK" dirty="0" smtClean="0"/>
              <a:t>            PaedDr. Mária </a:t>
            </a:r>
            <a:r>
              <a:rPr lang="sk-SK" dirty="0" err="1" smtClean="0"/>
              <a:t>Malperová</a:t>
            </a:r>
            <a:endParaRPr lang="sk-SK" dirty="0" smtClean="0"/>
          </a:p>
          <a:p>
            <a:r>
              <a:rPr lang="sk-SK" dirty="0"/>
              <a:t> </a:t>
            </a:r>
            <a:r>
              <a:rPr lang="sk-SK" dirty="0" smtClean="0"/>
              <a:t>            PhDr. Ľudovít </a:t>
            </a:r>
            <a:r>
              <a:rPr lang="sk-SK" dirty="0" err="1" smtClean="0"/>
              <a:t>Bálint</a:t>
            </a:r>
            <a:r>
              <a:rPr lang="sk-SK" dirty="0" smtClean="0"/>
              <a:t>, CSc.</a:t>
            </a:r>
          </a:p>
          <a:p>
            <a:endParaRPr lang="sk-SK" dirty="0"/>
          </a:p>
          <a:p>
            <a:r>
              <a:rPr lang="sk-SK" dirty="0" smtClean="0"/>
              <a:t>Finančná gramotnosť pre ZŠ (2011)</a:t>
            </a:r>
          </a:p>
          <a:p>
            <a:r>
              <a:rPr lang="sk-SK" dirty="0" smtClean="0"/>
              <a:t>Autori: RNDr. Mária Debnárová</a:t>
            </a:r>
          </a:p>
          <a:p>
            <a:r>
              <a:rPr lang="sk-SK" dirty="0"/>
              <a:t> </a:t>
            </a:r>
            <a:r>
              <a:rPr lang="sk-SK" dirty="0" smtClean="0"/>
              <a:t>                       Miloš Horniak</a:t>
            </a:r>
          </a:p>
          <a:p>
            <a:r>
              <a:rPr lang="sk-SK" dirty="0"/>
              <a:t> </a:t>
            </a:r>
            <a:r>
              <a:rPr lang="sk-SK" dirty="0" smtClean="0"/>
              <a:t>                       Marián </a:t>
            </a:r>
            <a:r>
              <a:rPr lang="sk-SK" dirty="0" err="1" smtClean="0"/>
              <a:t>Meluš</a:t>
            </a:r>
            <a:endParaRPr lang="sk-SK" dirty="0" smtClean="0"/>
          </a:p>
          <a:p>
            <a:endParaRPr lang="sk-SK" dirty="0" smtClean="0"/>
          </a:p>
          <a:p>
            <a:endParaRPr lang="sk-SK" dirty="0"/>
          </a:p>
          <a:p>
            <a:r>
              <a:rPr lang="sk-SK" dirty="0" smtClean="0"/>
              <a:t>Vlastné vedomosti (1997-)</a:t>
            </a:r>
          </a:p>
          <a:p>
            <a:r>
              <a:rPr lang="sk-SK" dirty="0" smtClean="0"/>
              <a:t>Autor: Róbert Kováč</a:t>
            </a:r>
            <a:endParaRPr lang="sk-SK" dirty="0"/>
          </a:p>
        </p:txBody>
      </p:sp>
      <p:pic>
        <p:nvPicPr>
          <p:cNvPr id="1026" name="Picture 2" descr="http://www.infovek.sk/predmety/matem/obrazky/knihy/matem7rzs2c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84168" y="2204864"/>
            <a:ext cx="1371600" cy="1895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011197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rot="1650231">
            <a:off x="740508" y="2625958"/>
            <a:ext cx="76629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ĎAKUJEM ZA POZORNOSŤ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7504" y="6237312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Vypracoval a odprezentoval : Róbert Kováč, IX.S, SZŠ BellAmos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2391733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5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 rot="21294635">
            <a:off x="3394355" y="188640"/>
            <a:ext cx="5568319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rPr>
              <a:t>Čo je to percento ?</a:t>
            </a:r>
            <a:endParaRPr 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cs typeface="+mn-cs"/>
            </a:endParaRPr>
          </a:p>
        </p:txBody>
      </p:sp>
      <p:sp>
        <p:nvSpPr>
          <p:cNvPr id="7" name="TextBox 6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608" y="2348880"/>
            <a:ext cx="6438600" cy="3867982"/>
          </a:xfrm>
          <a:prstGeom prst="rect">
            <a:avLst/>
          </a:prstGeom>
          <a:blipFill rotWithShape="1">
            <a:blip r:embed="rId3" cstate="print"/>
            <a:stretch>
              <a:fillRect l="-852"/>
            </a:stretch>
          </a:blipFill>
        </p:spPr>
        <p:txBody>
          <a:bodyPr/>
          <a:lstStyle/>
          <a:p>
            <a:pPr>
              <a:defRPr/>
            </a:pPr>
            <a:r>
              <a:rPr lang="sk-SK">
                <a:noFill/>
              </a:rPr>
              <a:t> </a:t>
            </a:r>
          </a:p>
        </p:txBody>
      </p:sp>
      <p:sp>
        <p:nvSpPr>
          <p:cNvPr id="8" name="TextBox 7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6556" y="1412776"/>
            <a:ext cx="8860778" cy="785536"/>
          </a:xfrm>
          <a:prstGeom prst="rect">
            <a:avLst/>
          </a:prstGeom>
          <a:blipFill rotWithShape="1">
            <a:blip r:embed="rId4" cstate="print"/>
            <a:stretch>
              <a:fillRect l="-550" b="-8527"/>
            </a:stretch>
          </a:blipFill>
        </p:spPr>
        <p:txBody>
          <a:bodyPr/>
          <a:lstStyle/>
          <a:p>
            <a:pPr>
              <a:defRPr/>
            </a:pPr>
            <a:r>
              <a:rPr lang="sk-SK">
                <a:noFill/>
              </a:rPr>
              <a:t> </a:t>
            </a:r>
          </a:p>
        </p:txBody>
      </p:sp>
      <p:pic>
        <p:nvPicPr>
          <p:cNvPr id="3077" name="Picture 2" descr="http://www.lucapacini.it/wp_lucapacini/wp-content/uploads/2009/12/percento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43663" y="2636838"/>
            <a:ext cx="2636837" cy="254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5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125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rot="21220106">
            <a:off x="4362177" y="0"/>
            <a:ext cx="4781823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5400" b="1" dirty="0">
                <a:ln/>
                <a:solidFill>
                  <a:schemeClr val="accent3"/>
                </a:solidFill>
                <a:latin typeface="+mn-lt"/>
                <a:cs typeface="+mn-cs"/>
              </a:rPr>
              <a:t>História percent</a:t>
            </a:r>
            <a:endParaRPr lang="en-US" sz="5400" b="1" dirty="0">
              <a:ln/>
              <a:solidFill>
                <a:schemeClr val="accent3"/>
              </a:solidFill>
              <a:latin typeface="+mn-lt"/>
              <a:cs typeface="+mn-cs"/>
            </a:endParaRPr>
          </a:p>
        </p:txBody>
      </p:sp>
      <p:pic>
        <p:nvPicPr>
          <p:cNvPr id="409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2428868"/>
            <a:ext cx="1928826" cy="2078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TextBox 5"/>
          <p:cNvSpPr txBox="1">
            <a:spLocks noChangeArrowheads="1"/>
          </p:cNvSpPr>
          <p:nvPr/>
        </p:nvSpPr>
        <p:spPr bwMode="auto">
          <a:xfrm>
            <a:off x="571472" y="4572008"/>
            <a:ext cx="23034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k-SK" dirty="0"/>
              <a:t>Per </a:t>
            </a:r>
            <a:r>
              <a:rPr lang="sk-SK" dirty="0" err="1"/>
              <a:t>cento</a:t>
            </a:r>
            <a:r>
              <a:rPr lang="sk-SK" dirty="0"/>
              <a:t> cca 1425</a:t>
            </a:r>
          </a:p>
        </p:txBody>
      </p:sp>
      <p:pic>
        <p:nvPicPr>
          <p:cNvPr id="410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15074" y="2428868"/>
            <a:ext cx="1928826" cy="2078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2" name="TextBox 7"/>
          <p:cNvSpPr txBox="1">
            <a:spLocks noChangeArrowheads="1"/>
          </p:cNvSpPr>
          <p:nvPr/>
        </p:nvSpPr>
        <p:spPr bwMode="auto">
          <a:xfrm>
            <a:off x="6000760" y="4572008"/>
            <a:ext cx="24479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k-SK" dirty="0"/>
              <a:t>Per </a:t>
            </a:r>
            <a:r>
              <a:rPr lang="sk-SK" dirty="0" err="1"/>
              <a:t>cento</a:t>
            </a:r>
            <a:r>
              <a:rPr lang="sk-SK" dirty="0"/>
              <a:t> v 17. storočí</a:t>
            </a:r>
          </a:p>
        </p:txBody>
      </p:sp>
      <p:sp>
        <p:nvSpPr>
          <p:cNvPr id="4103" name="BlokTextu 10"/>
          <p:cNvSpPr txBox="1">
            <a:spLocks noChangeArrowheads="1"/>
          </p:cNvSpPr>
          <p:nvPr/>
        </p:nvSpPr>
        <p:spPr bwMode="auto">
          <a:xfrm>
            <a:off x="214282" y="1000108"/>
            <a:ext cx="8358246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k-SK" u="sng" dirty="0" smtClean="0"/>
              <a:t>Staroveký Rím</a:t>
            </a:r>
            <a:r>
              <a:rPr lang="sk-SK" dirty="0" smtClean="0"/>
              <a:t> – Caesar – Daň z predaného tovaru v aukcií (centesima rerum</a:t>
            </a:r>
            <a:r>
              <a:rPr lang="sk-SK" dirty="0"/>
              <a:t> </a:t>
            </a:r>
            <a:r>
              <a:rPr lang="sk-SK" dirty="0" smtClean="0"/>
              <a:t>venalium)</a:t>
            </a:r>
          </a:p>
          <a:p>
            <a:endParaRPr lang="sk-SK" dirty="0"/>
          </a:p>
          <a:p>
            <a:r>
              <a:rPr lang="sk-SK" u="sng" dirty="0" smtClean="0"/>
              <a:t>Stredovek</a:t>
            </a:r>
            <a:r>
              <a:rPr lang="sk-SK" dirty="0" smtClean="0"/>
              <a:t> – rast hodnoty peňazí – stotinové výpočty štandardom</a:t>
            </a:r>
          </a:p>
          <a:p>
            <a:r>
              <a:rPr lang="sk-SK" dirty="0"/>
              <a:t> </a:t>
            </a:r>
            <a:r>
              <a:rPr lang="sk-SK" dirty="0" smtClean="0"/>
              <a:t>                                                         – rutina zapisovania ich do matematických textov  </a:t>
            </a:r>
          </a:p>
          <a:p>
            <a:endParaRPr lang="sk-SK" dirty="0"/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125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25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125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750"/>
                            </p:stCondLst>
                            <p:childTnLst>
                              <p:par>
                                <p:cTn id="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25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25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100" grpId="0"/>
      <p:bldP spid="4102" grpId="0"/>
      <p:bldP spid="410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ĺžnik 2"/>
          <p:cNvSpPr/>
          <p:nvPr/>
        </p:nvSpPr>
        <p:spPr>
          <a:xfrm rot="439121">
            <a:off x="4071934" y="214290"/>
            <a:ext cx="48875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Výpočet percent</a:t>
            </a:r>
            <a:endParaRPr lang="sk-SK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0" y="1643050"/>
            <a:ext cx="8286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u="sng" dirty="0" smtClean="0"/>
              <a:t>Príklad</a:t>
            </a:r>
            <a:r>
              <a:rPr lang="sk-SK" dirty="0" smtClean="0"/>
              <a:t> : Máme hodnotu 1526 a potrebujeme z nej vypočítať 15 %. Ako na to ? </a:t>
            </a:r>
            <a:endParaRPr lang="sk-SK" dirty="0"/>
          </a:p>
        </p:txBody>
      </p:sp>
      <p:sp>
        <p:nvSpPr>
          <p:cNvPr id="6" name="BlokTextu 5"/>
          <p:cNvSpPr txBox="1"/>
          <p:nvPr/>
        </p:nvSpPr>
        <p:spPr>
          <a:xfrm>
            <a:off x="500034" y="2500306"/>
            <a:ext cx="242889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Trojčlenka : </a:t>
            </a:r>
          </a:p>
          <a:p>
            <a:r>
              <a:rPr lang="sk-SK" dirty="0" smtClean="0"/>
              <a:t>100 %.................. 1526</a:t>
            </a:r>
          </a:p>
          <a:p>
            <a:r>
              <a:rPr lang="sk-SK" dirty="0" smtClean="0"/>
              <a:t>  15 %.................. X</a:t>
            </a:r>
          </a:p>
          <a:p>
            <a:r>
              <a:rPr lang="sk-SK" dirty="0" smtClean="0"/>
              <a:t>X:1526 = 15:100</a:t>
            </a:r>
          </a:p>
          <a:p>
            <a:r>
              <a:rPr lang="sk-SK" dirty="0" smtClean="0"/>
              <a:t>100X = 1526*15</a:t>
            </a:r>
          </a:p>
          <a:p>
            <a:r>
              <a:rPr lang="sk-SK" dirty="0" smtClean="0"/>
              <a:t>100X = 22890    / :100</a:t>
            </a:r>
          </a:p>
          <a:p>
            <a:r>
              <a:rPr lang="sk-SK" dirty="0"/>
              <a:t> </a:t>
            </a:r>
            <a:r>
              <a:rPr lang="sk-SK" dirty="0" smtClean="0"/>
              <a:t>      X = 228,9</a:t>
            </a:r>
            <a:endParaRPr lang="sk-SK" dirty="0"/>
          </a:p>
        </p:txBody>
      </p:sp>
      <p:sp>
        <p:nvSpPr>
          <p:cNvPr id="7" name="BlokTextu 6"/>
          <p:cNvSpPr txBox="1"/>
          <p:nvPr/>
        </p:nvSpPr>
        <p:spPr>
          <a:xfrm>
            <a:off x="2928926" y="2500306"/>
            <a:ext cx="25071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Jedno percento :</a:t>
            </a:r>
          </a:p>
          <a:p>
            <a:r>
              <a:rPr lang="sk-SK" dirty="0" smtClean="0"/>
              <a:t>1526 : 100 = 15,26 (1%)</a:t>
            </a:r>
          </a:p>
          <a:p>
            <a:r>
              <a:rPr lang="sk-SK" dirty="0" smtClean="0"/>
              <a:t>15,26*15 = 228,9</a:t>
            </a:r>
          </a:p>
          <a:p>
            <a:r>
              <a:rPr lang="sk-SK" dirty="0" smtClean="0"/>
              <a:t>15% z 1526 = 228,9</a:t>
            </a:r>
            <a:endParaRPr lang="sk-SK" dirty="0"/>
          </a:p>
        </p:txBody>
      </p:sp>
      <p:cxnSp>
        <p:nvCxnSpPr>
          <p:cNvPr id="9" name="Rovná spojovacia šípka 8"/>
          <p:cNvCxnSpPr/>
          <p:nvPr/>
        </p:nvCxnSpPr>
        <p:spPr>
          <a:xfrm rot="5400000" flipH="1" flipV="1">
            <a:off x="821505" y="5036355"/>
            <a:ext cx="857256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BlokTextu 10"/>
          <p:cNvSpPr txBox="1"/>
          <p:nvPr/>
        </p:nvSpPr>
        <p:spPr>
          <a:xfrm>
            <a:off x="0" y="5715016"/>
            <a:ext cx="56436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Pri trojčlenke sa vždy uplatňuje priama úmera!</a:t>
            </a:r>
            <a:endParaRPr lang="sk-SK" dirty="0"/>
          </a:p>
        </p:txBody>
      </p:sp>
      <p:sp>
        <p:nvSpPr>
          <p:cNvPr id="12" name="BlokTextu 11"/>
          <p:cNvSpPr txBox="1"/>
          <p:nvPr/>
        </p:nvSpPr>
        <p:spPr>
          <a:xfrm>
            <a:off x="5143504" y="4714884"/>
            <a:ext cx="3714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Troma rozdielnymi spôsobmi nám vyšiel taký istý výsledok, čo dokazuje, že existuje viac spôsobov na výpočet percent a to : Trojčlenka, jedno percento a násobenie desatinnými číslami.</a:t>
            </a:r>
            <a:endParaRPr lang="sk-SK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4" name="BlokTextu 13"/>
              <p:cNvSpPr txBox="1"/>
              <p:nvPr/>
            </p:nvSpPr>
            <p:spPr>
              <a:xfrm>
                <a:off x="5294769" y="2571744"/>
                <a:ext cx="3857652" cy="16165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k-SK" dirty="0" smtClean="0"/>
                  <a:t>Násobenie :</a:t>
                </a:r>
              </a:p>
              <a:p>
                <a:r>
                  <a:rPr lang="sk-SK" dirty="0" smtClean="0"/>
                  <a:t>1526*0,15 = 228,9</a:t>
                </a:r>
              </a:p>
              <a:p>
                <a:endParaRPr lang="sk-SK" dirty="0" smtClean="0"/>
              </a:p>
              <a:p>
                <a:r>
                  <a:rPr lang="sk-SK" dirty="0" smtClean="0"/>
                  <a:t>Keďže 15% je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k-SK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k-SK" b="0" i="1" dirty="0" smtClean="0">
                            <a:latin typeface="Cambria Math"/>
                          </a:rPr>
                          <m:t>15</m:t>
                        </m:r>
                      </m:num>
                      <m:den>
                        <m:r>
                          <a:rPr lang="sk-SK" b="0" i="1" dirty="0" smtClean="0">
                            <a:latin typeface="Cambria Math"/>
                          </a:rPr>
                          <m:t>100</m:t>
                        </m:r>
                      </m:den>
                    </m:f>
                  </m:oMath>
                </a14:m>
                <a:r>
                  <a:rPr lang="sk-SK" dirty="0" smtClean="0"/>
                  <a:t> tak sa to dá napísať v tvare desatinného čísla.</a:t>
                </a:r>
                <a:endParaRPr lang="sk-SK" dirty="0"/>
              </a:p>
            </p:txBody>
          </p:sp>
        </mc:Choice>
        <mc:Fallback>
          <p:sp>
            <p:nvSpPr>
              <p:cNvPr id="14" name="BlokTextu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4769" y="2571744"/>
                <a:ext cx="3857652" cy="1616533"/>
              </a:xfrm>
              <a:prstGeom prst="rect">
                <a:avLst/>
              </a:prstGeom>
              <a:blipFill rotWithShape="1">
                <a:blip r:embed="rId2" cstate="print"/>
                <a:stretch>
                  <a:fillRect l="-1424" t="-1887" r="-316" b="-4151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25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250"/>
                            </p:stCondLst>
                            <p:childTnLst>
                              <p:par>
                                <p:cTn id="3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750"/>
                            </p:stCondLst>
                            <p:childTnLst>
                              <p:par>
                                <p:cTn id="4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11" grpId="0"/>
      <p:bldP spid="12" grpId="0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 rot="20879795">
            <a:off x="4643438" y="142852"/>
            <a:ext cx="43235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sk-SK" sz="54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Výpočet zľavy </a:t>
            </a:r>
            <a:endParaRPr lang="sk-SK" sz="54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0" y="1428736"/>
            <a:ext cx="9001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u="sng" dirty="0" smtClean="0"/>
              <a:t>Príklad</a:t>
            </a:r>
            <a:r>
              <a:rPr lang="sk-SK" dirty="0" smtClean="0"/>
              <a:t> : Bicykel bol z pôvodnej ceny 450€ zlacnený na 320€. O koľko percent bol zlacnený ?</a:t>
            </a:r>
            <a:endParaRPr lang="sk-SK" dirty="0"/>
          </a:p>
        </p:txBody>
      </p:sp>
      <p:sp>
        <p:nvSpPr>
          <p:cNvPr id="6" name="BlokTextu 5"/>
          <p:cNvSpPr txBox="1"/>
          <p:nvPr/>
        </p:nvSpPr>
        <p:spPr>
          <a:xfrm>
            <a:off x="0" y="2357430"/>
            <a:ext cx="31432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Trojčlenka :</a:t>
            </a:r>
          </a:p>
          <a:p>
            <a:r>
              <a:rPr lang="sk-SK" dirty="0" smtClean="0"/>
              <a:t>100 %................ 450€</a:t>
            </a:r>
          </a:p>
          <a:p>
            <a:r>
              <a:rPr lang="sk-SK" dirty="0"/>
              <a:t> </a:t>
            </a:r>
            <a:r>
              <a:rPr lang="sk-SK" dirty="0" smtClean="0"/>
              <a:t>   X %................ 320€</a:t>
            </a:r>
          </a:p>
          <a:p>
            <a:r>
              <a:rPr lang="sk-SK" dirty="0" smtClean="0"/>
              <a:t>X:100 = 320:450</a:t>
            </a:r>
          </a:p>
          <a:p>
            <a:r>
              <a:rPr lang="sk-SK" dirty="0" smtClean="0"/>
              <a:t> 450X = 32 000    /450</a:t>
            </a:r>
          </a:p>
          <a:p>
            <a:r>
              <a:rPr lang="sk-SK" dirty="0"/>
              <a:t> </a:t>
            </a:r>
            <a:r>
              <a:rPr lang="sk-SK" dirty="0" smtClean="0"/>
              <a:t>       X = 71,1%</a:t>
            </a:r>
          </a:p>
          <a:p>
            <a:r>
              <a:rPr lang="sk-SK" dirty="0"/>
              <a:t> </a:t>
            </a:r>
            <a:r>
              <a:rPr lang="sk-SK" dirty="0" smtClean="0"/>
              <a:t>     100 – 71,1 = 28,9 %</a:t>
            </a:r>
          </a:p>
          <a:p>
            <a:r>
              <a:rPr lang="sk-SK" dirty="0" smtClean="0"/>
              <a:t>Bicykel bol zlacnený o 28,9%.</a:t>
            </a:r>
            <a:endParaRPr lang="sk-SK" dirty="0"/>
          </a:p>
        </p:txBody>
      </p:sp>
      <p:sp>
        <p:nvSpPr>
          <p:cNvPr id="7" name="BlokTextu 6"/>
          <p:cNvSpPr txBox="1"/>
          <p:nvPr/>
        </p:nvSpPr>
        <p:spPr>
          <a:xfrm>
            <a:off x="5429256" y="2428868"/>
            <a:ext cx="30003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Jedno percento:</a:t>
            </a:r>
          </a:p>
          <a:p>
            <a:r>
              <a:rPr lang="sk-SK" dirty="0" smtClean="0"/>
              <a:t>450 : 100 = 4,5€ (1%)</a:t>
            </a:r>
          </a:p>
          <a:p>
            <a:r>
              <a:rPr lang="sk-SK" dirty="0" smtClean="0"/>
              <a:t>320 : 4,5 = 71,1 %</a:t>
            </a:r>
          </a:p>
          <a:p>
            <a:r>
              <a:rPr lang="sk-SK" dirty="0" smtClean="0"/>
              <a:t>100 – 71,1 = 28,9%</a:t>
            </a:r>
          </a:p>
          <a:p>
            <a:r>
              <a:rPr lang="sk-SK" dirty="0" smtClean="0"/>
              <a:t>Bicykel bol zlacnený o 28,9%</a:t>
            </a:r>
            <a:endParaRPr lang="sk-SK" dirty="0"/>
          </a:p>
        </p:txBody>
      </p:sp>
      <p:sp>
        <p:nvSpPr>
          <p:cNvPr id="8" name="BlokTextu 7"/>
          <p:cNvSpPr txBox="1"/>
          <p:nvPr/>
        </p:nvSpPr>
        <p:spPr>
          <a:xfrm>
            <a:off x="2571736" y="5000636"/>
            <a:ext cx="42148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Pri takomto počítaní zľavy, sa najčastejšie uplatňuje jedno percento, pretože je rýchlejšie, no trojčlenka vám zaručí, že výsledok je správny.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139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15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15" tmFilter="0, 0; 0.125,0.2665; 0.25,0.4; 0.375,0.465; 0.5,0.5;  0.625,0.535; 0.75,0.6; 0.875,0.7335; 1,1">
                                          <p:stCondLst>
                                            <p:cond delay="41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7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3" tmFilter="0, 0; 0.125,0.2665; 0.25,0.4; 0.375,0.465; 0.5,0.5;  0.625,0.535; 0.75,0.6; 0.875,0.7335; 1,1">
                                          <p:stCondLst>
                                            <p:cond delay="103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6">
                                          <p:stCondLst>
                                            <p:cond delay="40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04" decel="50000">
                                          <p:stCondLst>
                                            <p:cond delay="423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6">
                                          <p:stCondLst>
                                            <p:cond delay="8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04" decel="50000">
                                          <p:stCondLst>
                                            <p:cond delay="83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6">
                                          <p:stCondLst>
                                            <p:cond delay="102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04" decel="50000">
                                          <p:stCondLst>
                                            <p:cond delay="10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6">
                                          <p:stCondLst>
                                            <p:cond delay="113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04" decel="50000">
                                          <p:stCondLst>
                                            <p:cond delay="114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25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3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139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415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15" tmFilter="0, 0; 0.125,0.2665; 0.25,0.4; 0.375,0.465; 0.5,0.5;  0.625,0.535; 0.75,0.6; 0.875,0.7335; 1,1">
                                          <p:stCondLst>
                                            <p:cond delay="41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7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3" tmFilter="0, 0; 0.125,0.2665; 0.25,0.4; 0.375,0.465; 0.5,0.5;  0.625,0.535; 0.75,0.6; 0.875,0.7335; 1,1">
                                          <p:stCondLst>
                                            <p:cond delay="103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16">
                                          <p:stCondLst>
                                            <p:cond delay="40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04" decel="50000">
                                          <p:stCondLst>
                                            <p:cond delay="423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16">
                                          <p:stCondLst>
                                            <p:cond delay="8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04" decel="50000">
                                          <p:stCondLst>
                                            <p:cond delay="83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16">
                                          <p:stCondLst>
                                            <p:cond delay="102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04" decel="50000">
                                          <p:stCondLst>
                                            <p:cond delay="10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16">
                                          <p:stCondLst>
                                            <p:cond delay="113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04" decel="50000">
                                          <p:stCondLst>
                                            <p:cond delay="114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50"/>
                            </p:stCondLst>
                            <p:childTnLst>
                              <p:par>
                                <p:cTn id="4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 rot="21438541">
            <a:off x="0" y="0"/>
            <a:ext cx="901836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Výpočet zisku z úrokovej miery</a:t>
            </a:r>
            <a:endParaRPr lang="sk-SK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0" y="1142984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u="sng" dirty="0" smtClean="0"/>
              <a:t>Príklad</a:t>
            </a:r>
            <a:r>
              <a:rPr lang="sk-SK" dirty="0" smtClean="0"/>
              <a:t> : Do banky sme vložili 10 000€ na účet z ročnou úrokovou mierou 3,5% </a:t>
            </a:r>
            <a:r>
              <a:rPr lang="sk-SK" dirty="0" err="1" smtClean="0"/>
              <a:t>p.a</a:t>
            </a:r>
            <a:r>
              <a:rPr lang="sk-SK" dirty="0" smtClean="0"/>
              <a:t>. počas dvoch rokov. Koľko € si vyberieme na konci </a:t>
            </a:r>
            <a:r>
              <a:rPr lang="sk-SK" smtClean="0"/>
              <a:t>druhého roku.</a:t>
            </a:r>
            <a:endParaRPr lang="sk-SK" dirty="0"/>
          </a:p>
        </p:txBody>
      </p:sp>
      <p:sp>
        <p:nvSpPr>
          <p:cNvPr id="11" name="BlokTextu 10"/>
          <p:cNvSpPr txBox="1"/>
          <p:nvPr/>
        </p:nvSpPr>
        <p:spPr>
          <a:xfrm>
            <a:off x="0" y="1849598"/>
            <a:ext cx="321467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Trojčlenka:</a:t>
            </a:r>
          </a:p>
          <a:p>
            <a:r>
              <a:rPr lang="sk-SK" dirty="0" smtClean="0"/>
              <a:t>100% ...................... 10 000€</a:t>
            </a:r>
          </a:p>
          <a:p>
            <a:r>
              <a:rPr lang="sk-SK" dirty="0" smtClean="0"/>
              <a:t> 3,5% ......................  X€</a:t>
            </a:r>
          </a:p>
          <a:p>
            <a:r>
              <a:rPr lang="sk-SK" dirty="0" smtClean="0"/>
              <a:t>X:10 000 = 3,5:100</a:t>
            </a:r>
          </a:p>
          <a:p>
            <a:r>
              <a:rPr lang="sk-SK" dirty="0" smtClean="0"/>
              <a:t>100X = 35 000       /:100</a:t>
            </a:r>
          </a:p>
          <a:p>
            <a:r>
              <a:rPr lang="sk-SK" dirty="0"/>
              <a:t> </a:t>
            </a:r>
            <a:r>
              <a:rPr lang="sk-SK" dirty="0" smtClean="0"/>
              <a:t>      X = 350€ (za prvý rok)</a:t>
            </a:r>
          </a:p>
          <a:p>
            <a:endParaRPr lang="sk-SK" dirty="0"/>
          </a:p>
          <a:p>
            <a:r>
              <a:rPr lang="sk-SK" dirty="0" smtClean="0"/>
              <a:t>100%.................... 10 350€</a:t>
            </a:r>
          </a:p>
          <a:p>
            <a:r>
              <a:rPr lang="sk-SK" dirty="0" smtClean="0"/>
              <a:t> 3,5%....................  X€</a:t>
            </a:r>
          </a:p>
          <a:p>
            <a:r>
              <a:rPr lang="sk-SK" dirty="0" smtClean="0"/>
              <a:t>X:10 350 = 3,5:100</a:t>
            </a:r>
          </a:p>
          <a:p>
            <a:r>
              <a:rPr lang="sk-SK" dirty="0" smtClean="0"/>
              <a:t>100X = 36225         /:100</a:t>
            </a:r>
          </a:p>
          <a:p>
            <a:r>
              <a:rPr lang="sk-SK" dirty="0"/>
              <a:t> </a:t>
            </a:r>
            <a:r>
              <a:rPr lang="sk-SK" dirty="0" smtClean="0"/>
              <a:t>      X = 362,25 € (za druhý rok)</a:t>
            </a:r>
          </a:p>
          <a:p>
            <a:endParaRPr lang="sk-SK" dirty="0"/>
          </a:p>
          <a:p>
            <a:r>
              <a:rPr lang="sk-SK" dirty="0" smtClean="0"/>
              <a:t>Spolu za oba roky : </a:t>
            </a:r>
          </a:p>
          <a:p>
            <a:r>
              <a:rPr lang="sk-SK" dirty="0"/>
              <a:t> </a:t>
            </a:r>
            <a:r>
              <a:rPr lang="sk-SK" dirty="0" smtClean="0"/>
              <a:t>10 350 + 362,25 = 10 712,25€  </a:t>
            </a:r>
          </a:p>
          <a:p>
            <a:endParaRPr lang="sk-SK" dirty="0"/>
          </a:p>
        </p:txBody>
      </p:sp>
      <p:sp>
        <p:nvSpPr>
          <p:cNvPr id="13" name="BlokTextu 12"/>
          <p:cNvSpPr txBox="1"/>
          <p:nvPr/>
        </p:nvSpPr>
        <p:spPr>
          <a:xfrm>
            <a:off x="3129108" y="1902662"/>
            <a:ext cx="350046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Jedno percento:</a:t>
            </a:r>
          </a:p>
          <a:p>
            <a:r>
              <a:rPr lang="sk-SK" dirty="0" smtClean="0"/>
              <a:t>10 000 : 100 = 100€ (1%)</a:t>
            </a:r>
          </a:p>
          <a:p>
            <a:r>
              <a:rPr lang="sk-SK" dirty="0" smtClean="0"/>
              <a:t>100*3,5 = 350€ (za prvý rok)</a:t>
            </a:r>
          </a:p>
          <a:p>
            <a:endParaRPr lang="sk-SK" dirty="0"/>
          </a:p>
          <a:p>
            <a:r>
              <a:rPr lang="sk-SK" dirty="0" smtClean="0"/>
              <a:t>10 350 : 100 = 103,5€ (1%)</a:t>
            </a:r>
          </a:p>
          <a:p>
            <a:r>
              <a:rPr lang="sk-SK" dirty="0" smtClean="0"/>
              <a:t>103,5*3,5 = 362,25€ (za druhý rok)</a:t>
            </a:r>
          </a:p>
          <a:p>
            <a:endParaRPr lang="sk-SK" dirty="0"/>
          </a:p>
          <a:p>
            <a:r>
              <a:rPr lang="sk-SK" dirty="0" smtClean="0"/>
              <a:t>Spolu za oba roky : </a:t>
            </a:r>
          </a:p>
          <a:p>
            <a:r>
              <a:rPr lang="sk-SK" dirty="0" smtClean="0"/>
              <a:t>10 350 + 362,25 = 10 712,25€</a:t>
            </a:r>
            <a:endParaRPr lang="sk-SK" dirty="0"/>
          </a:p>
        </p:txBody>
      </p:sp>
      <p:sp>
        <p:nvSpPr>
          <p:cNvPr id="14" name="BlokTextu 13"/>
          <p:cNvSpPr txBox="1"/>
          <p:nvPr/>
        </p:nvSpPr>
        <p:spPr>
          <a:xfrm>
            <a:off x="5796136" y="4619587"/>
            <a:ext cx="27146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Násobenie:</a:t>
            </a:r>
          </a:p>
          <a:p>
            <a:r>
              <a:rPr lang="sk-SK" dirty="0" smtClean="0"/>
              <a:t>10 000*1,035 = 10 350€ (po prvom roku)</a:t>
            </a:r>
          </a:p>
          <a:p>
            <a:endParaRPr lang="sk-SK" dirty="0"/>
          </a:p>
          <a:p>
            <a:r>
              <a:rPr lang="sk-SK" dirty="0" smtClean="0"/>
              <a:t>10 350*1,035 = 10 712,25</a:t>
            </a:r>
          </a:p>
          <a:p>
            <a:r>
              <a:rPr lang="sk-SK" dirty="0" smtClean="0"/>
              <a:t>(po druhom roku)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5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25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1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332656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u="sng" dirty="0" smtClean="0"/>
              <a:t>Príklad</a:t>
            </a:r>
            <a:r>
              <a:rPr lang="sk-SK" dirty="0" smtClean="0"/>
              <a:t>:  Do banky sme vložili 15 000€, banka ponúka účet s ročnou úrokovou mierou 3,3% po dobu 15 rokov, koľko na takomto účte získame € ?</a:t>
            </a:r>
            <a:endParaRPr lang="sk-SK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5" name="TextBox 4"/>
              <p:cNvSpPr txBox="1"/>
              <p:nvPr/>
            </p:nvSpPr>
            <p:spPr>
              <a:xfrm>
                <a:off x="107504" y="1772816"/>
                <a:ext cx="8064896" cy="11870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k-SK" dirty="0" smtClean="0"/>
                  <a:t>Na výpočet výslednej hodnoty, ktorú nám dajú na konci 15. roku, existuje vzorec, ktorý šetrí drahocenný čas :</a:t>
                </a:r>
              </a:p>
              <a:p>
                <a:r>
                  <a:rPr lang="sk-SK" sz="2400" dirty="0" smtClean="0"/>
                  <a:t>Vklad * (1+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k-SK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k-SK" sz="2400" b="0" i="1" smtClean="0">
                            <a:latin typeface="Cambria Math"/>
                          </a:rPr>
                          <m:t>ú</m:t>
                        </m:r>
                        <m:r>
                          <a:rPr lang="sk-SK" sz="2400" b="0" i="1" smtClean="0">
                            <a:latin typeface="Cambria Math"/>
                          </a:rPr>
                          <m:t>𝑟𝑜𝑘</m:t>
                        </m:r>
                        <m:r>
                          <a:rPr lang="sk-SK" sz="2400" b="0" i="1" smtClean="0">
                            <a:latin typeface="Cambria Math"/>
                          </a:rPr>
                          <m:t> </m:t>
                        </m:r>
                        <m:r>
                          <a:rPr lang="sk-SK" sz="2400" b="0" i="1" smtClean="0">
                            <a:latin typeface="Cambria Math"/>
                          </a:rPr>
                          <m:t>𝑣</m:t>
                        </m:r>
                        <m:r>
                          <a:rPr lang="sk-SK" sz="2400" b="0" i="1" smtClean="0">
                            <a:latin typeface="Cambria Math"/>
                          </a:rPr>
                          <m:t> </m:t>
                        </m:r>
                        <m:r>
                          <a:rPr lang="sk-SK" sz="2400" b="0" i="1" smtClean="0">
                            <a:latin typeface="Cambria Math"/>
                          </a:rPr>
                          <m:t>𝑝𝑒𝑟𝑐𝑒𝑛𝑡</m:t>
                        </m:r>
                        <m:r>
                          <a:rPr lang="sk-SK" sz="2400" b="0" i="1" smtClean="0">
                            <a:latin typeface="Cambria Math"/>
                          </a:rPr>
                          <m:t>á</m:t>
                        </m:r>
                        <m:r>
                          <a:rPr lang="sk-SK" sz="2400" b="0" i="1" smtClean="0">
                            <a:latin typeface="Cambria Math"/>
                          </a:rPr>
                          <m:t>𝑐h</m:t>
                        </m:r>
                      </m:num>
                      <m:den>
                        <m:r>
                          <a:rPr lang="sk-SK" sz="2400" b="0" i="1" smtClean="0">
                            <a:latin typeface="Cambria Math"/>
                          </a:rPr>
                          <m:t>100</m:t>
                        </m:r>
                      </m:den>
                    </m:f>
                  </m:oMath>
                </a14:m>
                <a:r>
                  <a:rPr lang="sk-SK" sz="2400" dirty="0" smtClean="0"/>
                  <a:t>)</a:t>
                </a:r>
                <a:r>
                  <a:rPr lang="sk-SK" sz="2400" baseline="30000" dirty="0" smtClean="0"/>
                  <a:t>počet</a:t>
                </a:r>
                <a:r>
                  <a:rPr lang="sk-SK" sz="2400" dirty="0" smtClean="0"/>
                  <a:t> </a:t>
                </a:r>
                <a:r>
                  <a:rPr lang="sk-SK" sz="2400" baseline="30000" dirty="0" smtClean="0"/>
                  <a:t>rokov </a:t>
                </a:r>
                <a:r>
                  <a:rPr lang="sk-SK" sz="2400" dirty="0" smtClean="0"/>
                  <a:t> =  vklad + zisk dokopy (a)</a:t>
                </a:r>
                <a:endParaRPr lang="sk-SK" sz="2400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1772816"/>
                <a:ext cx="8064896" cy="1187056"/>
              </a:xfrm>
              <a:prstGeom prst="rect">
                <a:avLst/>
              </a:prstGeom>
              <a:blipFill rotWithShape="1">
                <a:blip r:embed="rId2" cstate="print"/>
                <a:stretch>
                  <a:fillRect l="-1209" t="-2564" b="-4103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7" name="TextBox 6"/>
              <p:cNvSpPr txBox="1"/>
              <p:nvPr/>
            </p:nvSpPr>
            <p:spPr>
              <a:xfrm>
                <a:off x="107504" y="3186893"/>
                <a:ext cx="3024336" cy="20683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k-SK" sz="2000" dirty="0" smtClean="0"/>
                  <a:t>15 000 * (1+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k-SK" sz="2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k-SK" sz="2000" b="0" i="1" smtClean="0">
                            <a:latin typeface="Cambria Math"/>
                          </a:rPr>
                          <m:t>3,3</m:t>
                        </m:r>
                      </m:num>
                      <m:den>
                        <m:r>
                          <a:rPr lang="sk-SK" sz="2000" b="0" i="1" smtClean="0">
                            <a:latin typeface="Cambria Math"/>
                          </a:rPr>
                          <m:t>100</m:t>
                        </m:r>
                      </m:den>
                    </m:f>
                  </m:oMath>
                </a14:m>
                <a:r>
                  <a:rPr lang="sk-SK" sz="2000" dirty="0" smtClean="0"/>
                  <a:t>)</a:t>
                </a:r>
                <a:r>
                  <a:rPr lang="sk-SK" sz="2000" baseline="30000" dirty="0" smtClean="0"/>
                  <a:t>15</a:t>
                </a:r>
                <a:r>
                  <a:rPr lang="sk-SK" sz="2000" dirty="0" smtClean="0"/>
                  <a:t>      =a</a:t>
                </a:r>
              </a:p>
              <a:p>
                <a:r>
                  <a:rPr lang="sk-SK" sz="2000" dirty="0" smtClean="0"/>
                  <a:t>15 000 * (1+ 0,033)</a:t>
                </a:r>
                <a:r>
                  <a:rPr lang="sk-SK" sz="2000" baseline="30000" dirty="0" smtClean="0"/>
                  <a:t>15</a:t>
                </a:r>
                <a:r>
                  <a:rPr lang="sk-SK" sz="2000" dirty="0" smtClean="0"/>
                  <a:t> =a</a:t>
                </a:r>
              </a:p>
              <a:p>
                <a:r>
                  <a:rPr lang="sk-SK" sz="2000" dirty="0" smtClean="0"/>
                  <a:t>15 000 * 1,033</a:t>
                </a:r>
                <a:r>
                  <a:rPr lang="sk-SK" sz="2000" baseline="30000" dirty="0" smtClean="0"/>
                  <a:t>15    </a:t>
                </a:r>
                <a:r>
                  <a:rPr lang="sk-SK" sz="2000" dirty="0" smtClean="0"/>
                  <a:t>       =a</a:t>
                </a:r>
              </a:p>
              <a:p>
                <a:r>
                  <a:rPr lang="sk-SK" sz="2000" dirty="0" smtClean="0"/>
                  <a:t>15 000 * 1,6274...       =a</a:t>
                </a:r>
              </a:p>
              <a:p>
                <a:r>
                  <a:rPr lang="sk-SK" sz="2000" dirty="0"/>
                  <a:t> </a:t>
                </a:r>
                <a:r>
                  <a:rPr lang="sk-SK" sz="2000" dirty="0" smtClean="0"/>
                  <a:t>           24 411,59€       =a</a:t>
                </a:r>
              </a:p>
              <a:p>
                <a:r>
                  <a:rPr lang="sk-SK" sz="2000" dirty="0" smtClean="0"/>
                  <a:t> </a:t>
                </a:r>
                <a:endParaRPr lang="sk-SK" sz="20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3186893"/>
                <a:ext cx="3024336" cy="2068387"/>
              </a:xfrm>
              <a:prstGeom prst="rect">
                <a:avLst/>
              </a:prstGeom>
              <a:blipFill rotWithShape="1">
                <a:blip r:embed="rId3" cstate="print"/>
                <a:stretch>
                  <a:fillRect l="-2218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4139952" y="3789040"/>
            <a:ext cx="4464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Cez jednoduchý vzorec sme vypočítali koľko € si vyberieme z banky na konci 15. roku. 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47512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25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7" grpId="0" animBg="1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rot="194009">
            <a:off x="1187624" y="49323"/>
            <a:ext cx="78397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Percentá naše každodenné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268760"/>
            <a:ext cx="8964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Príklad: Potrebujeme vypočítať spotrebu plechu na pokrytie prístrešku, ak počítame so 7%-ným odpadom. Koľko m</a:t>
            </a:r>
            <a:r>
              <a:rPr lang="sk-SK" baseline="30000" dirty="0" smtClean="0"/>
              <a:t>2</a:t>
            </a:r>
            <a:r>
              <a:rPr lang="sk-SK" dirty="0" smtClean="0"/>
              <a:t> budeme potrebovať ?</a:t>
            </a:r>
            <a:endParaRPr lang="sk-SK" dirty="0"/>
          </a:p>
        </p:txBody>
      </p:sp>
      <p:sp>
        <p:nvSpPr>
          <p:cNvPr id="18" name="TextBox 17"/>
          <p:cNvSpPr txBox="1"/>
          <p:nvPr/>
        </p:nvSpPr>
        <p:spPr>
          <a:xfrm>
            <a:off x="19091" y="1883807"/>
            <a:ext cx="431267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Keďže máme dočinenia s pravouhlým trojuholníkom, tak musíme vypočítať preponu pomocou Pytagorovej vety. </a:t>
            </a:r>
          </a:p>
          <a:p>
            <a:endParaRPr lang="sk-SK" dirty="0"/>
          </a:p>
          <a:p>
            <a:r>
              <a:rPr lang="sk-SK" dirty="0"/>
              <a:t>a</a:t>
            </a:r>
            <a:r>
              <a:rPr lang="sk-SK" baseline="30000" dirty="0" smtClean="0"/>
              <a:t>2</a:t>
            </a:r>
            <a:r>
              <a:rPr lang="sk-SK" dirty="0" smtClean="0"/>
              <a:t> + b</a:t>
            </a:r>
            <a:r>
              <a:rPr lang="sk-SK" baseline="30000" dirty="0" smtClean="0"/>
              <a:t>2</a:t>
            </a:r>
            <a:r>
              <a:rPr lang="sk-SK" dirty="0" smtClean="0"/>
              <a:t>          = c</a:t>
            </a:r>
            <a:r>
              <a:rPr lang="sk-SK" baseline="30000" dirty="0" smtClean="0"/>
              <a:t>2</a:t>
            </a:r>
            <a:r>
              <a:rPr lang="sk-SK" dirty="0" smtClean="0"/>
              <a:t> </a:t>
            </a:r>
          </a:p>
          <a:p>
            <a:r>
              <a:rPr lang="sk-SK" dirty="0" smtClean="0"/>
              <a:t>3</a:t>
            </a:r>
            <a:r>
              <a:rPr lang="sk-SK" baseline="30000" dirty="0" smtClean="0"/>
              <a:t>2</a:t>
            </a:r>
            <a:r>
              <a:rPr lang="sk-SK" dirty="0" smtClean="0"/>
              <a:t> + 0,75</a:t>
            </a:r>
            <a:r>
              <a:rPr lang="sk-SK" baseline="30000" dirty="0" smtClean="0"/>
              <a:t>2</a:t>
            </a:r>
            <a:r>
              <a:rPr lang="sk-SK" dirty="0" smtClean="0"/>
              <a:t>    = c</a:t>
            </a:r>
            <a:r>
              <a:rPr lang="sk-SK" baseline="30000" dirty="0" smtClean="0"/>
              <a:t>2</a:t>
            </a:r>
          </a:p>
          <a:p>
            <a:r>
              <a:rPr lang="sk-SK" dirty="0" smtClean="0"/>
              <a:t>9  + 0,5625 = c</a:t>
            </a:r>
            <a:r>
              <a:rPr lang="sk-SK" baseline="30000" dirty="0" smtClean="0"/>
              <a:t>2</a:t>
            </a:r>
          </a:p>
          <a:p>
            <a:r>
              <a:rPr lang="sk-SK" dirty="0" smtClean="0"/>
              <a:t>9,5625        = c</a:t>
            </a:r>
            <a:r>
              <a:rPr lang="sk-SK" baseline="30000" dirty="0" smtClean="0"/>
              <a:t>2   </a:t>
            </a:r>
            <a:r>
              <a:rPr lang="sk-SK" dirty="0" smtClean="0"/>
              <a:t> / √</a:t>
            </a:r>
          </a:p>
          <a:p>
            <a:r>
              <a:rPr lang="sk-SK" dirty="0" smtClean="0"/>
              <a:t>3,0923        = c</a:t>
            </a:r>
            <a:endParaRPr lang="sk-SK" dirty="0"/>
          </a:p>
        </p:txBody>
      </p:sp>
      <p:sp>
        <p:nvSpPr>
          <p:cNvPr id="20" name="Right Triangle 19"/>
          <p:cNvSpPr/>
          <p:nvPr/>
        </p:nvSpPr>
        <p:spPr>
          <a:xfrm>
            <a:off x="5414354" y="5206925"/>
            <a:ext cx="1584176" cy="648072"/>
          </a:xfrm>
          <a:prstGeom prst="rt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cxnSp>
        <p:nvCxnSpPr>
          <p:cNvPr id="22" name="Straight Connector 21"/>
          <p:cNvCxnSpPr>
            <a:stCxn id="20" idx="0"/>
          </p:cNvCxnSpPr>
          <p:nvPr/>
        </p:nvCxnSpPr>
        <p:spPr>
          <a:xfrm flipV="1">
            <a:off x="5414354" y="4522849"/>
            <a:ext cx="1584176" cy="68407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Arc 32"/>
          <p:cNvSpPr/>
          <p:nvPr/>
        </p:nvSpPr>
        <p:spPr>
          <a:xfrm>
            <a:off x="5198330" y="5647373"/>
            <a:ext cx="432048" cy="395117"/>
          </a:xfrm>
          <a:prstGeom prst="arc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cxnSp>
        <p:nvCxnSpPr>
          <p:cNvPr id="35" name="Straight Connector 34"/>
          <p:cNvCxnSpPr/>
          <p:nvPr/>
        </p:nvCxnSpPr>
        <p:spPr>
          <a:xfrm>
            <a:off x="1691680" y="4941168"/>
            <a:ext cx="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5831158" y="5926078"/>
            <a:ext cx="750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3 m</a:t>
            </a:r>
            <a:endParaRPr lang="sk-SK" dirty="0"/>
          </a:p>
        </p:txBody>
      </p:sp>
      <p:sp>
        <p:nvSpPr>
          <p:cNvPr id="49" name="TextBox 48"/>
          <p:cNvSpPr txBox="1"/>
          <p:nvPr/>
        </p:nvSpPr>
        <p:spPr>
          <a:xfrm>
            <a:off x="4501335" y="5404484"/>
            <a:ext cx="900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0,75 m</a:t>
            </a:r>
            <a:endParaRPr lang="sk-SK" dirty="0"/>
          </a:p>
        </p:txBody>
      </p:sp>
      <p:sp>
        <p:nvSpPr>
          <p:cNvPr id="51" name="TextBox 50"/>
          <p:cNvSpPr txBox="1"/>
          <p:nvPr/>
        </p:nvSpPr>
        <p:spPr>
          <a:xfrm>
            <a:off x="7660540" y="5563678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5 m</a:t>
            </a:r>
            <a:endParaRPr lang="sk-SK" dirty="0"/>
          </a:p>
        </p:txBody>
      </p:sp>
      <p:cxnSp>
        <p:nvCxnSpPr>
          <p:cNvPr id="53" name="Straight Connector 52"/>
          <p:cNvCxnSpPr>
            <a:stCxn id="20" idx="4"/>
          </p:cNvCxnSpPr>
          <p:nvPr/>
        </p:nvCxnSpPr>
        <p:spPr>
          <a:xfrm flipV="1">
            <a:off x="6998530" y="5206926"/>
            <a:ext cx="1358571" cy="64807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6981255" y="4522848"/>
            <a:ext cx="1358571" cy="68407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5935713" y="5152084"/>
            <a:ext cx="21256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3,0923 m</a:t>
            </a:r>
            <a:endParaRPr lang="sk-SK" dirty="0"/>
          </a:p>
        </p:txBody>
      </p:sp>
      <p:sp>
        <p:nvSpPr>
          <p:cNvPr id="57" name="TextBox 56"/>
          <p:cNvSpPr txBox="1"/>
          <p:nvPr/>
        </p:nvSpPr>
        <p:spPr>
          <a:xfrm>
            <a:off x="36839" y="4573487"/>
            <a:ext cx="29305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S = a * b</a:t>
            </a:r>
          </a:p>
          <a:p>
            <a:r>
              <a:rPr lang="sk-SK" dirty="0" smtClean="0"/>
              <a:t>S = 3,0923 * 5</a:t>
            </a:r>
          </a:p>
          <a:p>
            <a:r>
              <a:rPr lang="sk-SK" dirty="0" smtClean="0"/>
              <a:t>S = 15,4615 m</a:t>
            </a:r>
            <a:r>
              <a:rPr lang="sk-SK" baseline="30000" dirty="0" smtClean="0"/>
              <a:t>2</a:t>
            </a:r>
            <a:endParaRPr lang="sk-SK" dirty="0" smtClean="0"/>
          </a:p>
        </p:txBody>
      </p:sp>
      <p:sp>
        <p:nvSpPr>
          <p:cNvPr id="58" name="TextBox 57"/>
          <p:cNvSpPr txBox="1"/>
          <p:nvPr/>
        </p:nvSpPr>
        <p:spPr>
          <a:xfrm>
            <a:off x="4482244" y="1915091"/>
            <a:ext cx="41864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100% ................. 15,4615 m</a:t>
            </a:r>
            <a:r>
              <a:rPr lang="sk-SK" baseline="30000" dirty="0" smtClean="0"/>
              <a:t>2</a:t>
            </a:r>
            <a:endParaRPr lang="sk-SK" dirty="0" smtClean="0"/>
          </a:p>
          <a:p>
            <a:r>
              <a:rPr lang="sk-SK" dirty="0" smtClean="0"/>
              <a:t>107% ................. X m</a:t>
            </a:r>
            <a:r>
              <a:rPr lang="sk-SK" baseline="30000" dirty="0" smtClean="0"/>
              <a:t>2</a:t>
            </a:r>
            <a:endParaRPr lang="sk-SK" dirty="0" smtClean="0"/>
          </a:p>
          <a:p>
            <a:r>
              <a:rPr lang="sk-SK" dirty="0" smtClean="0"/>
              <a:t>X : 15,4615=107 : 100</a:t>
            </a:r>
          </a:p>
          <a:p>
            <a:r>
              <a:rPr lang="sk-SK" dirty="0" smtClean="0"/>
              <a:t>100X = 1654,38        /: 100</a:t>
            </a:r>
          </a:p>
          <a:p>
            <a:r>
              <a:rPr lang="sk-SK" dirty="0"/>
              <a:t> </a:t>
            </a:r>
            <a:r>
              <a:rPr lang="sk-SK" dirty="0" smtClean="0"/>
              <a:t>      X = 16,5438 m</a:t>
            </a:r>
            <a:r>
              <a:rPr lang="sk-SK" baseline="30000" dirty="0" smtClean="0"/>
              <a:t>2</a:t>
            </a:r>
            <a:endParaRPr lang="sk-SK" dirty="0"/>
          </a:p>
        </p:txBody>
      </p:sp>
      <p:sp>
        <p:nvSpPr>
          <p:cNvPr id="59" name="TextBox 58"/>
          <p:cNvSpPr txBox="1"/>
          <p:nvPr/>
        </p:nvSpPr>
        <p:spPr>
          <a:xfrm>
            <a:off x="107504" y="6042490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15,4615*1,07 = 16,5468 m</a:t>
            </a:r>
            <a:r>
              <a:rPr lang="sk-SK" baseline="30000" dirty="0"/>
              <a:t>2</a:t>
            </a:r>
            <a:endParaRPr lang="sk-SK" dirty="0"/>
          </a:p>
          <a:p>
            <a:r>
              <a:rPr lang="sk-SK" dirty="0" smtClean="0"/>
              <a:t>Jeden spôsob výpočtu.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505197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75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2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2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25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250"/>
                            </p:stCondLst>
                            <p:childTnLst>
                              <p:par>
                                <p:cTn id="2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25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2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2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2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2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2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8" grpId="0"/>
      <p:bldP spid="20" grpId="0" animBg="1"/>
      <p:bldP spid="33" grpId="0" animBg="1"/>
      <p:bldP spid="48" grpId="0"/>
      <p:bldP spid="49" grpId="0"/>
      <p:bldP spid="51" grpId="0"/>
      <p:bldP spid="56" grpId="0"/>
      <p:bldP spid="57" grpId="0"/>
      <p:bldP spid="58" grpId="0"/>
      <p:bldP spid="5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rot="21243397">
            <a:off x="-86767" y="188640"/>
            <a:ext cx="48837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Príklad na záver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1268760"/>
            <a:ext cx="9144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Do školy chodí X žiakov. Koľko žiakov chodí do školy, ak deviatakov je v triede 9 a predstavujú 6% celkového počtu žiakov a koľko žiakov chodí do každej triedy ak ich percentuálne podiely sú :</a:t>
            </a:r>
          </a:p>
          <a:p>
            <a:pPr marL="342900" indent="-342900">
              <a:buAutoNum type="arabicPeriod"/>
            </a:pPr>
            <a:r>
              <a:rPr lang="sk-SK" dirty="0" smtClean="0"/>
              <a:t>r</a:t>
            </a:r>
            <a:r>
              <a:rPr lang="sk-SK" dirty="0" smtClean="0"/>
              <a:t>očník </a:t>
            </a:r>
            <a:r>
              <a:rPr lang="sk-SK" dirty="0" smtClean="0"/>
              <a:t>– 12%</a:t>
            </a:r>
          </a:p>
          <a:p>
            <a:pPr marL="342900" indent="-342900">
              <a:buAutoNum type="arabicPeriod"/>
            </a:pPr>
            <a:r>
              <a:rPr lang="sk-SK" dirty="0" smtClean="0"/>
              <a:t>r</a:t>
            </a:r>
            <a:r>
              <a:rPr lang="sk-SK" dirty="0" smtClean="0"/>
              <a:t>očník </a:t>
            </a:r>
            <a:r>
              <a:rPr lang="sk-SK" dirty="0" smtClean="0"/>
              <a:t>– 8%</a:t>
            </a:r>
          </a:p>
          <a:p>
            <a:pPr marL="342900" indent="-342900">
              <a:buAutoNum type="arabicPeriod"/>
            </a:pPr>
            <a:r>
              <a:rPr lang="sk-SK" dirty="0" smtClean="0"/>
              <a:t>r</a:t>
            </a:r>
            <a:r>
              <a:rPr lang="sk-SK" dirty="0" smtClean="0"/>
              <a:t>očník </a:t>
            </a:r>
            <a:r>
              <a:rPr lang="sk-SK" dirty="0" smtClean="0"/>
              <a:t>– 14%</a:t>
            </a:r>
          </a:p>
          <a:p>
            <a:pPr marL="342900" indent="-342900">
              <a:buAutoNum type="arabicPeriod"/>
            </a:pPr>
            <a:r>
              <a:rPr lang="sk-SK" dirty="0" smtClean="0"/>
              <a:t>r</a:t>
            </a:r>
            <a:r>
              <a:rPr lang="sk-SK" dirty="0" smtClean="0"/>
              <a:t>očník </a:t>
            </a:r>
            <a:r>
              <a:rPr lang="sk-SK" dirty="0" smtClean="0"/>
              <a:t>– 18%</a:t>
            </a:r>
          </a:p>
          <a:p>
            <a:pPr marL="342900" indent="-342900">
              <a:buAutoNum type="arabicPeriod"/>
            </a:pPr>
            <a:r>
              <a:rPr lang="sk-SK" dirty="0" smtClean="0"/>
              <a:t>r</a:t>
            </a:r>
            <a:r>
              <a:rPr lang="sk-SK" dirty="0" smtClean="0"/>
              <a:t>očník </a:t>
            </a:r>
            <a:r>
              <a:rPr lang="sk-SK" dirty="0" smtClean="0"/>
              <a:t>– 6%</a:t>
            </a:r>
          </a:p>
          <a:p>
            <a:pPr marL="342900" indent="-342900">
              <a:buAutoNum type="arabicPeriod"/>
            </a:pPr>
            <a:r>
              <a:rPr lang="sk-SK" dirty="0" smtClean="0"/>
              <a:t>r</a:t>
            </a:r>
            <a:r>
              <a:rPr lang="sk-SK" dirty="0" smtClean="0"/>
              <a:t>očník </a:t>
            </a:r>
            <a:r>
              <a:rPr lang="sk-SK" dirty="0" smtClean="0"/>
              <a:t>– 8%</a:t>
            </a:r>
          </a:p>
          <a:p>
            <a:pPr marL="342900" indent="-342900">
              <a:buAutoNum type="arabicPeriod"/>
            </a:pPr>
            <a:r>
              <a:rPr lang="sk-SK" dirty="0" smtClean="0"/>
              <a:t>r</a:t>
            </a:r>
            <a:r>
              <a:rPr lang="sk-SK" dirty="0" smtClean="0"/>
              <a:t>očník </a:t>
            </a:r>
            <a:r>
              <a:rPr lang="sk-SK" dirty="0" smtClean="0"/>
              <a:t>– 12%</a:t>
            </a:r>
          </a:p>
          <a:p>
            <a:pPr marL="342900" indent="-342900">
              <a:buAutoNum type="arabicPeriod"/>
            </a:pPr>
            <a:r>
              <a:rPr lang="sk-SK" dirty="0" smtClean="0"/>
              <a:t>r</a:t>
            </a:r>
            <a:r>
              <a:rPr lang="sk-SK" dirty="0" smtClean="0"/>
              <a:t>očník </a:t>
            </a:r>
            <a:r>
              <a:rPr lang="sk-SK" dirty="0" smtClean="0"/>
              <a:t>– 16%</a:t>
            </a:r>
            <a:endParaRPr lang="sk-SK" dirty="0"/>
          </a:p>
        </p:txBody>
      </p:sp>
      <p:sp>
        <p:nvSpPr>
          <p:cNvPr id="8" name="TextBox 7"/>
          <p:cNvSpPr txBox="1"/>
          <p:nvPr/>
        </p:nvSpPr>
        <p:spPr>
          <a:xfrm>
            <a:off x="4572000" y="2145923"/>
            <a:ext cx="424847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150 : 100 = 1,5 žiaka je jedno percento</a:t>
            </a:r>
          </a:p>
          <a:p>
            <a:r>
              <a:rPr lang="sk-SK" dirty="0" smtClean="0"/>
              <a:t>1,5 * 12 = 18  žiakov (1. </a:t>
            </a:r>
            <a:r>
              <a:rPr lang="sk-SK" dirty="0" smtClean="0"/>
              <a:t>ročník</a:t>
            </a:r>
            <a:r>
              <a:rPr lang="sk-SK" dirty="0" smtClean="0"/>
              <a:t>)</a:t>
            </a:r>
          </a:p>
          <a:p>
            <a:r>
              <a:rPr lang="sk-SK" dirty="0" smtClean="0"/>
              <a:t>1,5 * 8 = 12 žiakov    (2. </a:t>
            </a:r>
            <a:r>
              <a:rPr lang="sk-SK" dirty="0" smtClean="0"/>
              <a:t>ročník</a:t>
            </a:r>
            <a:r>
              <a:rPr lang="sk-SK" dirty="0" smtClean="0"/>
              <a:t>)</a:t>
            </a:r>
          </a:p>
          <a:p>
            <a:r>
              <a:rPr lang="sk-SK" dirty="0" smtClean="0"/>
              <a:t>1,5 * 14 = 21 žiakov  (3. </a:t>
            </a:r>
            <a:r>
              <a:rPr lang="sk-SK" dirty="0" smtClean="0"/>
              <a:t>ročník</a:t>
            </a:r>
            <a:r>
              <a:rPr lang="sk-SK" dirty="0" smtClean="0"/>
              <a:t>)</a:t>
            </a:r>
          </a:p>
          <a:p>
            <a:r>
              <a:rPr lang="sk-SK" dirty="0" smtClean="0"/>
              <a:t>1,5 * 18 = 27 žiakov  (4. </a:t>
            </a:r>
            <a:r>
              <a:rPr lang="sk-SK" dirty="0" smtClean="0"/>
              <a:t>ročník</a:t>
            </a:r>
            <a:r>
              <a:rPr lang="sk-SK" dirty="0" smtClean="0"/>
              <a:t>)</a:t>
            </a:r>
          </a:p>
          <a:p>
            <a:r>
              <a:rPr lang="sk-SK" dirty="0" smtClean="0"/>
              <a:t>1,5 * 6 = 9 žiakov      (5. </a:t>
            </a:r>
            <a:r>
              <a:rPr lang="sk-SK" dirty="0" smtClean="0"/>
              <a:t>ročník</a:t>
            </a:r>
            <a:r>
              <a:rPr lang="sk-SK" dirty="0" smtClean="0"/>
              <a:t>)</a:t>
            </a:r>
          </a:p>
          <a:p>
            <a:r>
              <a:rPr lang="sk-SK" dirty="0" smtClean="0"/>
              <a:t>1,5 * 8 = 12 žiakov    (6. </a:t>
            </a:r>
            <a:r>
              <a:rPr lang="sk-SK" dirty="0" smtClean="0"/>
              <a:t>ročník</a:t>
            </a:r>
            <a:r>
              <a:rPr lang="sk-SK" dirty="0" smtClean="0"/>
              <a:t>)</a:t>
            </a:r>
          </a:p>
          <a:p>
            <a:r>
              <a:rPr lang="sk-SK" dirty="0" smtClean="0"/>
              <a:t>1,5 * 12 = 18 žiakov  (7. </a:t>
            </a:r>
            <a:r>
              <a:rPr lang="sk-SK" dirty="0" smtClean="0"/>
              <a:t>ročník</a:t>
            </a:r>
            <a:r>
              <a:rPr lang="sk-SK" dirty="0" smtClean="0"/>
              <a:t>)</a:t>
            </a:r>
          </a:p>
          <a:p>
            <a:r>
              <a:rPr lang="sk-SK" dirty="0" smtClean="0"/>
              <a:t>1,5 * 16 = 24 žiakov  (8. </a:t>
            </a:r>
            <a:r>
              <a:rPr lang="sk-SK" dirty="0" smtClean="0"/>
              <a:t>ročník</a:t>
            </a:r>
            <a:r>
              <a:rPr lang="sk-SK" dirty="0" smtClean="0"/>
              <a:t>)</a:t>
            </a:r>
          </a:p>
          <a:p>
            <a:r>
              <a:rPr lang="sk-SK" dirty="0" smtClean="0"/>
              <a:t>1,5 * 6 = 9 žiakov       (</a:t>
            </a:r>
            <a:r>
              <a:rPr lang="sk-SK" dirty="0" smtClean="0"/>
              <a:t>9. ročník</a:t>
            </a:r>
            <a:r>
              <a:rPr lang="sk-SK" dirty="0" smtClean="0"/>
              <a:t>)</a:t>
            </a:r>
          </a:p>
          <a:p>
            <a:endParaRPr lang="sk-SK" dirty="0"/>
          </a:p>
        </p:txBody>
      </p:sp>
      <p:sp>
        <p:nvSpPr>
          <p:cNvPr id="2" name="TextovéPole 1"/>
          <p:cNvSpPr txBox="1"/>
          <p:nvPr/>
        </p:nvSpPr>
        <p:spPr>
          <a:xfrm>
            <a:off x="179512" y="4509120"/>
            <a:ext cx="42484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100%................. X</a:t>
            </a:r>
          </a:p>
          <a:p>
            <a:r>
              <a:rPr lang="sk-SK" dirty="0"/>
              <a:t> </a:t>
            </a:r>
            <a:r>
              <a:rPr lang="sk-SK" dirty="0" smtClean="0"/>
              <a:t>    6%................. 9</a:t>
            </a:r>
          </a:p>
          <a:p>
            <a:r>
              <a:rPr lang="sk-SK" dirty="0" smtClean="0"/>
              <a:t>X : 9 =100 : 6</a:t>
            </a:r>
          </a:p>
          <a:p>
            <a:r>
              <a:rPr lang="sk-SK" dirty="0" smtClean="0"/>
              <a:t>6X = 900      /:6</a:t>
            </a:r>
          </a:p>
          <a:p>
            <a:r>
              <a:rPr lang="sk-SK" dirty="0"/>
              <a:t> </a:t>
            </a:r>
            <a:r>
              <a:rPr lang="sk-SK" dirty="0" smtClean="0"/>
              <a:t> X = 150 žiakov</a:t>
            </a:r>
          </a:p>
          <a:p>
            <a:r>
              <a:rPr lang="sk-SK" dirty="0" smtClean="0"/>
              <a:t>Do školy chodí celkom 150 žiakov.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800825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5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</TotalTime>
  <Words>933</Words>
  <Application>Microsoft Office PowerPoint</Application>
  <PresentationFormat>Prezentácia na obrazovke (4:3)</PresentationFormat>
  <Paragraphs>147</Paragraphs>
  <Slides>11</Slides>
  <Notes>2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11</vt:i4>
      </vt:variant>
    </vt:vector>
  </HeadingPairs>
  <TitlesOfParts>
    <vt:vector size="12" baseType="lpstr">
      <vt:lpstr>Office Theme</vt:lpstr>
      <vt:lpstr>Snímka 1</vt:lpstr>
      <vt:lpstr>Snímka 2</vt:lpstr>
      <vt:lpstr>Snímka 3</vt:lpstr>
      <vt:lpstr>Snímka 4</vt:lpstr>
      <vt:lpstr>Snímka 5</vt:lpstr>
      <vt:lpstr>Snímka 6</vt:lpstr>
      <vt:lpstr>Snímka 7</vt:lpstr>
      <vt:lpstr>Snímka 8</vt:lpstr>
      <vt:lpstr>Snímka 9</vt:lpstr>
      <vt:lpstr>Snímka 10</vt:lpstr>
      <vt:lpstr>Snímka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Rovac</dc:creator>
  <cp:lastModifiedBy>Zuzana Herbrychova</cp:lastModifiedBy>
  <cp:revision>52</cp:revision>
  <dcterms:created xsi:type="dcterms:W3CDTF">2012-05-01T09:21:20Z</dcterms:created>
  <dcterms:modified xsi:type="dcterms:W3CDTF">2012-05-30T06:44:31Z</dcterms:modified>
</cp:coreProperties>
</file>