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</p:sldIdLst>
  <p:sldSz cx="9144000" cy="6858000" type="screen4x3"/>
  <p:notesSz cx="6858000" cy="9144000"/>
  <p:custShowLst>
    <p:custShow name="Vlastná prezentácia 1" id="0">
      <p:sldLst>
        <p:sld r:id="rId2"/>
        <p:sld r:id="rId3"/>
        <p:sld r:id="rId4"/>
        <p:sld r:id="rId5"/>
        <p:sld r:id="rId6"/>
        <p:sld r:id="rId10"/>
        <p:sld r:id="rId11"/>
      </p:sldLst>
    </p:custShow>
  </p:custShowLst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-18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custShow id="0"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783" autoAdjust="0"/>
  </p:normalViewPr>
  <p:slideViewPr>
    <p:cSldViewPr>
      <p:cViewPr>
        <p:scale>
          <a:sx n="76" d="100"/>
          <a:sy n="76" d="100"/>
        </p:scale>
        <p:origin x="-33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6DAE8-29B6-46F4-8177-F16F180B51E5}" type="datetimeFigureOut">
              <a:rPr lang="sk-SK" smtClean="0"/>
              <a:pPr/>
              <a:t>30. 5. 2012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31D68-5F5F-4813-82E9-9A2AD5CB95C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09985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k-SK" sz="120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k-SK" sz="120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31D68-5F5F-4813-82E9-9A2AD5CB95C6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393232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Rozvinula se první společenská krize. Impulzy byla smrt Stalina a Gottwalda, měnová reforma i nepokoje v Polsku a NDR. Nespokojenost obyvatel pramenila z problematického hospodářského vývoje i z deziluze o snadném vybudování socialismu. Krizi se podařilo novému vedení KSČ úspěšně čelit.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31D68-5F5F-4813-82E9-9A2AD5CB95C6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962467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Soudní perzekuce politické povahy</a:t>
            </a:r>
          </a:p>
          <a:p>
            <a:r>
              <a:rPr lang="sk-SK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Šlo o politické procesy v pravém slova smyslu. Před soudem stanuly osoby žalované a odsouzené za skutečnou politickou činnost - ať již vykonstruovanou (jako procesy uvnitř KSČ) nebo vyprovokovanou, nebo zaměřenou proti komunistickému režimu.</a:t>
            </a:r>
          </a:p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Procesy politicky motivované</a:t>
            </a:r>
          </a:p>
          <a:p>
            <a:r>
              <a:rPr lang="sk-SK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těchto procesech šlo o "trestné činy" převážně hospodářského rázu, o činy nebo přestupky skutečné či uměle nastražené. Sloužily k "odhalování viníků" z řad odpůrců režimu nebo třídních nepřátel a k odhalování příčin hospodářských potíží a neúspěchů hospodářské politiky v republice.</a:t>
            </a:r>
          </a:p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Soudy za politické verbální činy</a:t>
            </a:r>
          </a:p>
          <a:p>
            <a:r>
              <a:rPr lang="sk-SK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Probíhaly na nižších stupních prokuratur a soudů a žaloba se obvykle týkala "protistátních výroků", "urážek" hlavy státu a spojenců, rozšiřování "nepravdivých" a "poplašných" zpráv či "pobuřování".</a:t>
            </a:r>
          </a:p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Rozsudky vynášené tajnými komisemi</a:t>
            </a:r>
          </a:p>
          <a:p>
            <a:r>
              <a:rPr lang="sk-SK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Rozhodnutí komisí měly stejné motivy - perzekuce osob režimu nepohodlných. Jejich oběti končily v pracovních táborech se ztrátou osobní svobody.</a:t>
            </a:r>
          </a:p>
          <a:p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31D68-5F5F-4813-82E9-9A2AD5CB95C6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202665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U Žo</a:t>
            </a:r>
            <a:r>
              <a:rPr lang="sk-SK" baseline="0" dirty="0" smtClean="0"/>
              <a:t> Langerová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31D68-5F5F-4813-82E9-9A2AD5CB95C6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779720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0" y="-30163"/>
            <a:ext cx="9067800" cy="6889751"/>
            <a:chOff x="0" y="-30477"/>
            <a:chExt cx="9067800" cy="6889273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-1447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6200000" flipH="1">
              <a:off x="-16380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-14856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32382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33144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-1371362" y="2971246"/>
              <a:ext cx="6857524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-2819162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-2704862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2133362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31239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-1828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28191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2438162" y="3123646"/>
              <a:ext cx="6857524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-1731724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-1141968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-9141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1855549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-26429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-1953974" y="3325258"/>
              <a:ext cx="6857524" cy="206375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 flipH="1">
              <a:off x="-23619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21333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106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876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1028938" y="3237946"/>
              <a:ext cx="6857524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-7236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-7998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-152161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 flipH="1">
              <a:off x="-304562" y="3199846"/>
              <a:ext cx="6857524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-190262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381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-6093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6200000" flipH="1">
              <a:off x="6860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-3045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1028462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782876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3726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600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659051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 flipH="1">
              <a:off x="-1283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560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152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381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27434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20957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27053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1829038" y="3276046"/>
              <a:ext cx="6857524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10670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 flipH="1">
              <a:off x="2362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2646601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>
              <a:off x="30490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2895838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2389426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6200000" flipH="1">
              <a:off x="22370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6200000" flipH="1">
              <a:off x="17528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6200000" flipH="1">
              <a:off x="19814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3467338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3467338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4038839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 flipH="1">
              <a:off x="3886438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4000738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4572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37340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3619738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42150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 flipH="1">
              <a:off x="4343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4572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258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067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5219938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487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>
              <a:off x="5528707" y="3318116"/>
              <a:ext cx="6887685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4850051" y="3226833"/>
              <a:ext cx="6857524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5562839" y="3428446"/>
              <a:ext cx="6857524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2552938" y="3390346"/>
              <a:ext cx="6857524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3048238" y="3352246"/>
              <a:ext cx="6857524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3238738" y="3237946"/>
              <a:ext cx="6857524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2133838" y="3276046"/>
              <a:ext cx="6857524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31482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37721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4229338" y="2933146"/>
              <a:ext cx="6857524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1371044" y="3200640"/>
              <a:ext cx="6859112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9" name="Group 92"/>
          <p:cNvGrpSpPr>
            <a:grpSpLocks/>
          </p:cNvGrpSpPr>
          <p:nvPr/>
        </p:nvGrpSpPr>
        <p:grpSpPr bwMode="auto">
          <a:xfrm>
            <a:off x="0" y="2057400"/>
            <a:ext cx="4802188" cy="2820988"/>
            <a:chOff x="0" y="2057400"/>
            <a:chExt cx="4801394" cy="2820988"/>
          </a:xfrm>
        </p:grpSpPr>
        <p:cxnSp>
          <p:nvCxnSpPr>
            <p:cNvPr id="90" name="Straight Connector 89"/>
            <p:cNvCxnSpPr/>
            <p:nvPr/>
          </p:nvCxnSpPr>
          <p:spPr>
            <a:xfrm>
              <a:off x="0" y="20574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0" y="48768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>
              <a:off x="3391694" y="3467100"/>
              <a:ext cx="2817812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/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7DDA3-9505-4E53-A616-4B14DB6ECF67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23AAA-3CD7-441D-B421-B32C3422EAF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664005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1F954-BDF4-4C6B-98E5-E11EA8457317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432E3-E560-41FE-A0F1-20F78AB9884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405130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E7576-1B7B-44BB-9869-9C957A1C7944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B4A9-2A6B-4EC4-A2EB-18E32478F8D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28114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8F4DC-0A8B-4442-98F8-3F38E39E6502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2F8C0-C785-4B7D-AB86-467329FE514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50225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0" y="-30163"/>
            <a:ext cx="9067800" cy="4846638"/>
            <a:chOff x="1" y="-30477"/>
            <a:chExt cx="9067799" cy="4526277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-2715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6200000" flipH="1">
              <a:off x="-4620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-3096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06226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213846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-195360" y="1785840"/>
              <a:ext cx="450552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-1643160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-152886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95736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94796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-652560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16431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790370" y="2019629"/>
              <a:ext cx="4495143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-55572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4034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2618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67954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-1466947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-777972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 flipH="1">
              <a:off x="-11859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9573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224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2052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2204939" y="2052540"/>
              <a:ext cx="450552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45234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37614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1024634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 flipH="1">
              <a:off x="871440" y="2014440"/>
              <a:ext cx="450552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98574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155724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5666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6200000" flipH="1">
              <a:off x="18620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8714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147540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1958878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25486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76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835053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 flipH="1">
              <a:off x="1047653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1736628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13286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5572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39194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32717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38813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3005039" y="2090640"/>
              <a:ext cx="4505521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22430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 flipH="1">
              <a:off x="3538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82260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>
              <a:off x="42250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4071839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56542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6200000" flipH="1">
              <a:off x="34130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6200000" flipH="1">
              <a:off x="29288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6200000" flipH="1">
              <a:off x="3081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4643339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4643339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5215633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 flipH="1">
              <a:off x="5062439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5176739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57482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49100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4795739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3910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 flipH="1">
              <a:off x="55196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748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6434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6243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63959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05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>
              <a:off x="6709412" y="2137412"/>
              <a:ext cx="4526277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026052" y="2041427"/>
              <a:ext cx="4505521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38840" y="2241452"/>
              <a:ext cx="4505521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3728939" y="2204940"/>
              <a:ext cx="450552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4224239" y="2166840"/>
              <a:ext cx="450552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4414739" y="2052540"/>
              <a:ext cx="450552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309839" y="2090640"/>
              <a:ext cx="450552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3242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49481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5405339" y="1747740"/>
              <a:ext cx="450552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25478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0" y="4311650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Straight Connector 88"/>
          <p:cNvCxnSpPr/>
          <p:nvPr/>
        </p:nvCxnSpPr>
        <p:spPr>
          <a:xfrm>
            <a:off x="0" y="438785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0" y="6138863"/>
            <a:ext cx="9144000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7DCD9-F0A8-4CB2-8455-C33250109EBC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92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3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56F34-2B1A-4F63-9A92-0D9666E21F1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720640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BE975-449F-4EAA-8480-50CB1838153C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6EDB3-EE4F-4FEB-8A7B-CE5273E4547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63362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1598D-3A02-4F5F-897E-C204A384C5ED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55A4C-9CC7-40B3-80E1-2DD156A5B20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76492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9143F-1CF5-42C1-9D95-0007C4EF668B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62B76-8F10-4C87-B982-E586728596C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864842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BF40D-A28D-4E0A-96B4-18C5EE267698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44FF8-D43B-4508-B5CF-E105E6F3B23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35153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28F87-14A9-404A-AD7E-0371550C90EA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C1BA1-3B2C-4D97-9819-32BE537771B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11110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/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8940F-FB19-4251-BFA5-9B107A02D1B0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A1ED2-08F2-4D8A-AB44-BEA7CB44C8C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32815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225" y="136525"/>
            <a:ext cx="8869363" cy="658495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89CE02-664C-4146-9E5B-DBD826B8661F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0513" y="6311900"/>
            <a:ext cx="3482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E8BEA4-0444-441D-8823-30C7343B474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5" r:id="rId8"/>
    <p:sldLayoutId id="2147483686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 kern="1200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rgbClr val="FEFEF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2pPr>
      <a:lvl3pPr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3pPr>
      <a:lvl4pPr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4pPr>
      <a:lvl5pPr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ACC2C9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eaLnBrk="1" fontAlgn="base" hangingPunct="1">
        <a:spcBef>
          <a:spcPct val="20000"/>
        </a:spcBef>
        <a:spcAft>
          <a:spcPct val="0"/>
        </a:spcAft>
        <a:buClr>
          <a:srgbClr val="ACC2C9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7450" indent="-228600" algn="l" rtl="0" eaLnBrk="1" fontAlgn="base" hangingPunct="1">
        <a:spcBef>
          <a:spcPct val="20000"/>
        </a:spcBef>
        <a:spcAft>
          <a:spcPct val="0"/>
        </a:spcAft>
        <a:buClr>
          <a:srgbClr val="99987F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1" fontAlgn="base" hangingPunct="1">
        <a:spcBef>
          <a:spcPct val="20000"/>
        </a:spcBef>
        <a:spcAft>
          <a:spcPct val="0"/>
        </a:spcAft>
        <a:buClr>
          <a:srgbClr val="90AC97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hyperlink" Target="http://archiv.ucl.cas.cz/index.php?path=RudePravo/1952/11/22/2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dirty="0" smtClean="0"/>
              <a:t>Žo Langerová – Vtedy v Bratislave</a:t>
            </a:r>
            <a:endParaRPr lang="sk-SK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endParaRPr lang="sk-SK" dirty="0" smtClean="0"/>
          </a:p>
          <a:p>
            <a:pPr algn="r"/>
            <a:r>
              <a:rPr lang="sk-SK" dirty="0" smtClean="0"/>
              <a:t>spracoval Jakub </a:t>
            </a:r>
            <a:r>
              <a:rPr lang="sk-SK" dirty="0" err="1" smtClean="0"/>
              <a:t>Fedák</a:t>
            </a:r>
            <a:endParaRPr lang="sk-SK" dirty="0" smtClean="0"/>
          </a:p>
          <a:p>
            <a:pPr algn="r"/>
            <a:r>
              <a:rPr lang="sk-SK" dirty="0" smtClean="0"/>
              <a:t>Súkromná základná škola </a:t>
            </a:r>
            <a:r>
              <a:rPr lang="sk-SK" dirty="0" err="1" smtClean="0"/>
              <a:t>BellAmos</a:t>
            </a:r>
            <a:r>
              <a:rPr lang="sk-SK" dirty="0" smtClean="0"/>
              <a:t>, IX. S</a:t>
            </a:r>
          </a:p>
        </p:txBody>
      </p:sp>
    </p:spTree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600" b="1" dirty="0" err="1" smtClean="0"/>
              <a:t>Langerová</a:t>
            </a:r>
            <a:r>
              <a:rPr lang="sk-SK" sz="1600" b="1" dirty="0" smtClean="0"/>
              <a:t>, Ž.: Vtedy v Bratislave. Bratislava: Vydavateľstvo PT, 2008.</a:t>
            </a:r>
          </a:p>
          <a:p>
            <a:r>
              <a:rPr lang="sk-SK" sz="1600" b="1" dirty="0" smtClean="0"/>
              <a:t>http</a:t>
            </a:r>
            <a:r>
              <a:rPr lang="sk-SK" sz="1600" b="1" dirty="0"/>
              <a:t>://www.moderni-dejiny.cz/clanek-prehled-ceskoslovensko-po-roce-1945-1877/</a:t>
            </a:r>
            <a:endParaRPr lang="sk-SK" sz="1600" dirty="0"/>
          </a:p>
          <a:p>
            <a:r>
              <a:rPr lang="sk-SK" sz="1600" b="1" dirty="0"/>
              <a:t>http://www.totalita.cz/proc/pr</a:t>
            </a:r>
            <a:endParaRPr lang="sk-SK" sz="1600" dirty="0"/>
          </a:p>
          <a:p>
            <a:r>
              <a:rPr lang="sk-SK" sz="1600" b="1" dirty="0"/>
              <a:t>http://www.politictivezni.cz/politicke-procesy-v-ceskoslovensk</a:t>
            </a:r>
            <a:r>
              <a:rPr lang="sk-SK" sz="1600" dirty="0"/>
              <a:t> </a:t>
            </a:r>
          </a:p>
          <a:p>
            <a:r>
              <a:rPr lang="sk-SK" sz="1600" b="1" dirty="0"/>
              <a:t>http://www.scribd.com/martinkulich/d/28758457-SO%C4%8C-Politicke-procesy-v-%C4%8CSR-1948-1954</a:t>
            </a:r>
            <a:endParaRPr lang="sk-SK" sz="1600" dirty="0"/>
          </a:p>
          <a:p>
            <a:r>
              <a:rPr lang="sk-SK" sz="1600" b="1" dirty="0"/>
              <a:t>http://hvorecky.sk/tag/zo-langerova/</a:t>
            </a:r>
            <a:r>
              <a:rPr lang="sk-SK" sz="1600" dirty="0"/>
              <a:t> </a:t>
            </a:r>
          </a:p>
          <a:p>
            <a:r>
              <a:rPr lang="sk-SK" sz="1600" b="1" dirty="0"/>
              <a:t>http://www.salon.eu.sk/article.php?article=194</a:t>
            </a:r>
            <a:r>
              <a:rPr lang="sk-SK" sz="1600" dirty="0"/>
              <a:t> </a:t>
            </a:r>
          </a:p>
          <a:p>
            <a:r>
              <a:rPr lang="sk-SK" sz="1600" b="1" dirty="0"/>
              <a:t>http://www.impulzrevue.sk/article.php?311</a:t>
            </a:r>
            <a:endParaRPr lang="sk-SK" sz="1600" dirty="0"/>
          </a:p>
          <a:p>
            <a:r>
              <a:rPr lang="sk-SK" sz="1600" b="1" dirty="0"/>
              <a:t>http://www.telegraf.sk/477-zo-langerova-vtedy-v-bratislave.html</a:t>
            </a:r>
          </a:p>
          <a:p>
            <a:r>
              <a:rPr lang="sk-SK" sz="1600" dirty="0"/>
              <a:t>http://archiv.ucl.cas.cz/index.php?path=RudePravo/1952/11/22/2.png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002126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dirty="0" smtClean="0">
                <a:solidFill>
                  <a:schemeClr val="accent6">
                    <a:tint val="1000"/>
                  </a:schemeClr>
                </a:solidFill>
              </a:rPr>
              <a:t>Prečo kniha v dejepise?</a:t>
            </a:r>
            <a:br>
              <a:rPr lang="sk-SK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sk-SK" dirty="0" smtClean="0">
                <a:solidFill>
                  <a:schemeClr val="accent6">
                    <a:tint val="1000"/>
                  </a:schemeClr>
                </a:solidFill>
              </a:rPr>
              <a:t>Prečo dejepis a kniha?</a:t>
            </a:r>
            <a:endParaRPr lang="sk-SK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46856" y="1600200"/>
            <a:ext cx="8229600" cy="4525963"/>
          </a:xfrm>
        </p:spPr>
        <p:txBody>
          <a:bodyPr/>
          <a:lstStyle/>
          <a:p>
            <a:r>
              <a:rPr lang="sk-SK" dirty="0" smtClean="0"/>
              <a:t>Vtedy v Bratislave = 50. roky</a:t>
            </a:r>
          </a:p>
          <a:p>
            <a:r>
              <a:rPr lang="sk-SK" dirty="0" smtClean="0"/>
              <a:t>50.roky= povojnové obdobie, obdobie komunistickej totality</a:t>
            </a:r>
          </a:p>
          <a:p>
            <a:r>
              <a:rPr lang="sk-SK" dirty="0" smtClean="0"/>
              <a:t>Vtedy  v Bratislave = život manželov Langerovcov</a:t>
            </a:r>
          </a:p>
          <a:p>
            <a:endParaRPr lang="sk-SK" dirty="0" smtClean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dirty="0" smtClean="0">
                <a:solidFill>
                  <a:schemeClr val="accent6">
                    <a:tint val="1000"/>
                  </a:schemeClr>
                </a:solidFill>
              </a:rPr>
              <a:t>Niečo o Oskarovi Langerovi</a:t>
            </a:r>
            <a:endParaRPr lang="sk-SK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376" y="1484784"/>
            <a:ext cx="8229600" cy="4525963"/>
          </a:xfrm>
        </p:spPr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sk-SK" dirty="0" smtClean="0"/>
              <a:t>1907 (Príbovce) -1966 (Bratislava) </a:t>
            </a:r>
            <a:endParaRPr lang="sk-SK" dirty="0"/>
          </a:p>
          <a:p>
            <a:pPr marL="274320" indent="-27432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sk-SK" dirty="0" smtClean="0"/>
              <a:t>1938 – 1946 – žil s manželkou a dcérou Zuzanou v USA</a:t>
            </a:r>
          </a:p>
          <a:p>
            <a:pPr marL="274320" indent="-27432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sk-SK" dirty="0" smtClean="0"/>
              <a:t>1946 – 1948 – pracoval ako vedúci národohospodárskeho odelenia ÚV KSS </a:t>
            </a:r>
          </a:p>
          <a:p>
            <a:pPr marL="274320" indent="-27432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sk-SK" dirty="0" smtClean="0"/>
              <a:t>1948 – sa stal námestníkom povereníka výžívy</a:t>
            </a:r>
          </a:p>
          <a:p>
            <a:pPr marL="274320" indent="-27432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sk-SK" dirty="0" smtClean="0"/>
              <a:t>1951 – uväznili ho a odsúdili na 22 rokov</a:t>
            </a:r>
          </a:p>
          <a:p>
            <a:pPr marL="274320" indent="-27432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sk-SK" dirty="0" smtClean="0"/>
              <a:t>1960 – bol prepustený na amnestiu </a:t>
            </a:r>
          </a:p>
          <a:p>
            <a:pPr marL="274320" indent="-27432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sk-SK" dirty="0" smtClean="0"/>
              <a:t>1962 – bol pracovníkom SNR</a:t>
            </a:r>
          </a:p>
          <a:p>
            <a:pPr marL="274320" indent="-27432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sk-SK" dirty="0" smtClean="0"/>
              <a:t>28.1.1966 – Oskar Langer umiera</a:t>
            </a:r>
            <a:endParaRPr lang="sk-SK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dirty="0" smtClean="0">
                <a:solidFill>
                  <a:schemeClr val="accent6">
                    <a:tint val="1000"/>
                  </a:schemeClr>
                </a:solidFill>
              </a:rPr>
              <a:t>Niečo o Žofii Langerová </a:t>
            </a:r>
            <a:endParaRPr lang="sk-SK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1912 (Budapešť) – 1990 </a:t>
            </a:r>
            <a:r>
              <a:rPr lang="sk-SK" dirty="0" smtClean="0"/>
              <a:t>(</a:t>
            </a:r>
            <a:r>
              <a:rPr lang="sk-SK" dirty="0" err="1" smtClean="0"/>
              <a:t>Uppsale</a:t>
            </a:r>
            <a:r>
              <a:rPr lang="sk-SK" smtClean="0"/>
              <a:t>)</a:t>
            </a:r>
            <a:endParaRPr lang="sk-SK" dirty="0"/>
          </a:p>
          <a:p>
            <a:r>
              <a:rPr lang="sk-SK" dirty="0" smtClean="0"/>
              <a:t>1951 – po  návrate na začiatku pracovala v spoločnosti Ligna. Potom ju preradili do výroby (trest za manžela)</a:t>
            </a:r>
          </a:p>
          <a:p>
            <a:r>
              <a:rPr lang="sk-SK" dirty="0" smtClean="0"/>
              <a:t>1953 – ďalší trest – v rámci </a:t>
            </a:r>
            <a:r>
              <a:rPr lang="sk-SK" dirty="0" smtClean="0">
                <a:hlinkClick r:id="rId2" action="ppaction://hlinksldjump"/>
              </a:rPr>
              <a:t>Akcie B</a:t>
            </a:r>
            <a:r>
              <a:rPr lang="sk-SK" dirty="0" smtClean="0">
                <a:hlinkClick r:id="rId3" action="ppaction://hlinksldjump"/>
              </a:rPr>
              <a:t> </a:t>
            </a:r>
            <a:r>
              <a:rPr lang="sk-SK" dirty="0" smtClean="0"/>
              <a:t> ju s deťmi deložovali do Tvrdošoviec, no po dvoch rokoch sa vrátila do Bratislavy</a:t>
            </a:r>
          </a:p>
          <a:p>
            <a:r>
              <a:rPr lang="sk-SK" dirty="0" smtClean="0"/>
              <a:t>1956 – zamestnaná ako úradníčka vo Večerníku</a:t>
            </a:r>
          </a:p>
          <a:p>
            <a:r>
              <a:rPr lang="sk-SK" dirty="0" smtClean="0"/>
              <a:t>1968 – po invázii sovietskych </a:t>
            </a:r>
            <a:r>
              <a:rPr lang="sk-SK" dirty="0"/>
              <a:t>vojsk, emigrovala do </a:t>
            </a:r>
            <a:r>
              <a:rPr lang="sk-SK" dirty="0" smtClean="0"/>
              <a:t>Švédska, </a:t>
            </a:r>
            <a:r>
              <a:rPr lang="sk-SK" dirty="0"/>
              <a:t>kde sa </a:t>
            </a:r>
            <a:r>
              <a:rPr lang="sk-SK" dirty="0" smtClean="0"/>
              <a:t>usadila, naučila </a:t>
            </a:r>
            <a:r>
              <a:rPr lang="sk-SK" dirty="0"/>
              <a:t>sa ich </a:t>
            </a:r>
            <a:r>
              <a:rPr lang="sk-SK" dirty="0" smtClean="0"/>
              <a:t>jazyk </a:t>
            </a:r>
            <a:r>
              <a:rPr lang="sk-SK" dirty="0"/>
              <a:t>a osem  rokov pracovala ako korešpondentka v podniku ASEA</a:t>
            </a:r>
            <a:endParaRPr lang="sk-SK" b="1" dirty="0"/>
          </a:p>
          <a:p>
            <a:r>
              <a:rPr lang="sk-SK" dirty="0" smtClean="0"/>
              <a:t>1.12.1990 - </a:t>
            </a:r>
            <a:r>
              <a:rPr lang="sk-SK" dirty="0"/>
              <a:t>umiera </a:t>
            </a:r>
          </a:p>
          <a:p>
            <a:endParaRPr lang="sk-SK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50. </a:t>
            </a:r>
            <a:r>
              <a:rPr lang="sk-SK" dirty="0" smtClean="0"/>
              <a:t>roky </a:t>
            </a:r>
            <a:r>
              <a:rPr lang="sk-SK" dirty="0"/>
              <a:t>- </a:t>
            </a:r>
            <a:r>
              <a:rPr lang="sk-SK" dirty="0" smtClean="0"/>
              <a:t>budovanie totalitného štátu</a:t>
            </a:r>
            <a:endParaRPr lang="sk-SK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február 1948, uchopenie moci komunistami</a:t>
            </a:r>
          </a:p>
          <a:p>
            <a:r>
              <a:rPr lang="sk-SK" b="1" dirty="0" smtClean="0"/>
              <a:t>1948-1953</a:t>
            </a:r>
          </a:p>
          <a:p>
            <a:pPr lvl="1"/>
            <a:r>
              <a:rPr lang="sk-SK" dirty="0" smtClean="0"/>
              <a:t>kolektivizácia</a:t>
            </a:r>
            <a:r>
              <a:rPr lang="sk-SK" dirty="0"/>
              <a:t> </a:t>
            </a:r>
            <a:endParaRPr lang="sk-SK" dirty="0" smtClean="0"/>
          </a:p>
          <a:p>
            <a:pPr lvl="1"/>
            <a:r>
              <a:rPr lang="sk-SK" dirty="0" smtClean="0"/>
              <a:t>vlastníci</a:t>
            </a:r>
            <a:r>
              <a:rPr lang="sk-SK" dirty="0"/>
              <a:t> pôdy i živností zbavovaní </a:t>
            </a:r>
            <a:r>
              <a:rPr lang="sk-SK" dirty="0" smtClean="0"/>
              <a:t>majetku</a:t>
            </a:r>
          </a:p>
          <a:p>
            <a:pPr lvl="1"/>
            <a:r>
              <a:rPr lang="sk-SK" dirty="0" smtClean="0">
                <a:hlinkClick r:id="rId3" action="ppaction://hlinksldjump"/>
              </a:rPr>
              <a:t>politické procesy</a:t>
            </a:r>
            <a:endParaRPr lang="sk-SK" dirty="0" smtClean="0"/>
          </a:p>
          <a:p>
            <a:pPr lvl="1"/>
            <a:r>
              <a:rPr lang="sk-SK" dirty="0" smtClean="0"/>
              <a:t>strach </a:t>
            </a:r>
            <a:r>
              <a:rPr lang="sk-SK" dirty="0"/>
              <a:t>zo Štátnej </a:t>
            </a:r>
            <a:r>
              <a:rPr lang="sk-SK" dirty="0" smtClean="0"/>
              <a:t>bezpečnosti.</a:t>
            </a:r>
          </a:p>
          <a:p>
            <a:pPr lvl="1"/>
            <a:r>
              <a:rPr lang="sk-SK" dirty="0" smtClean="0"/>
              <a:t>obeťou</a:t>
            </a:r>
            <a:r>
              <a:rPr lang="sk-SK" dirty="0"/>
              <a:t> </a:t>
            </a:r>
            <a:r>
              <a:rPr lang="sk-SK" dirty="0" smtClean="0"/>
              <a:t>revolúcie sa stali aj vlastní straníci – </a:t>
            </a:r>
            <a:r>
              <a:rPr lang="sk-SK" dirty="0" smtClean="0">
                <a:hlinkClick r:id="rId4"/>
              </a:rPr>
              <a:t>prípad Oscara Langera</a:t>
            </a:r>
            <a:endParaRPr lang="sk-SK" dirty="0" smtClean="0"/>
          </a:p>
          <a:p>
            <a:r>
              <a:rPr lang="sk-SK" b="1" dirty="0" smtClean="0"/>
              <a:t>1953-1956 – </a:t>
            </a:r>
            <a:r>
              <a:rPr lang="sk-SK" dirty="0" smtClean="0"/>
              <a:t> spoločenská kríza</a:t>
            </a:r>
          </a:p>
          <a:p>
            <a:r>
              <a:rPr lang="sk-SK" b="1" dirty="0" smtClean="0"/>
              <a:t>1956-1960</a:t>
            </a:r>
          </a:p>
          <a:p>
            <a:pPr lvl="1"/>
            <a:r>
              <a:rPr lang="sk-SK" dirty="0" smtClean="0"/>
              <a:t>snaha o liberálnejšie</a:t>
            </a:r>
            <a:r>
              <a:rPr lang="sk-SK" dirty="0"/>
              <a:t> </a:t>
            </a:r>
            <a:r>
              <a:rPr lang="sk-SK" dirty="0" smtClean="0"/>
              <a:t>podmienky - Antonin Novotný ako prezident  upevnil stabilitu režimu, a to aj vďaka </a:t>
            </a:r>
            <a:r>
              <a:rPr lang="sk-SK" dirty="0" smtClean="0">
                <a:hlinkClick r:id="rId5" action="ppaction://hlinksldjump"/>
              </a:rPr>
              <a:t>amnestii</a:t>
            </a: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xmlns="" val="40199753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Politické procesy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Definícia</a:t>
            </a:r>
          </a:p>
          <a:p>
            <a:pPr lvl="1"/>
            <a:r>
              <a:rPr lang="sk-SK" dirty="0"/>
              <a:t>a</a:t>
            </a:r>
            <a:r>
              <a:rPr lang="sk-SK" dirty="0" smtClean="0"/>
              <a:t>ko </a:t>
            </a:r>
            <a:r>
              <a:rPr lang="sk-SK" dirty="0"/>
              <a:t>politický proces sa označujú súdne </a:t>
            </a:r>
            <a:r>
              <a:rPr lang="sk-SK" dirty="0" smtClean="0"/>
              <a:t>konania,</a:t>
            </a:r>
            <a:r>
              <a:rPr lang="sk-SK" dirty="0"/>
              <a:t> kde rozhodnutia a výsledok neleží v rukách príslušnej jurisdikcie, ale </a:t>
            </a:r>
            <a:r>
              <a:rPr lang="sk-SK" dirty="0" smtClean="0"/>
              <a:t>sú predurčené</a:t>
            </a:r>
            <a:r>
              <a:rPr lang="sk-SK" dirty="0"/>
              <a:t> či vymáhané zo strany politickej moci. </a:t>
            </a:r>
            <a:r>
              <a:rPr lang="sk-SK" dirty="0" smtClean="0"/>
              <a:t>V tomto </a:t>
            </a:r>
            <a:r>
              <a:rPr lang="sk-SK" dirty="0"/>
              <a:t>zmysle sa často hovorí hanlivo o demonštračných </a:t>
            </a:r>
            <a:r>
              <a:rPr lang="sk-SK" dirty="0" smtClean="0"/>
              <a:t>procesoch.</a:t>
            </a:r>
          </a:p>
          <a:p>
            <a:r>
              <a:rPr lang="sk-SK" dirty="0"/>
              <a:t>Politické procesy v 50. rokoch možno rozdeliť do niekoľkých </a:t>
            </a:r>
            <a:r>
              <a:rPr lang="sk-SK" dirty="0" smtClean="0"/>
              <a:t>kategórií:</a:t>
            </a:r>
          </a:p>
          <a:p>
            <a:pPr lvl="1"/>
            <a:r>
              <a:rPr lang="sk-SK" dirty="0" smtClean="0"/>
              <a:t>súdne</a:t>
            </a:r>
            <a:r>
              <a:rPr lang="sk-SK" dirty="0"/>
              <a:t> perzekúcie politickej </a:t>
            </a:r>
            <a:r>
              <a:rPr lang="sk-SK" dirty="0" smtClean="0"/>
              <a:t>povahy - </a:t>
            </a:r>
            <a:r>
              <a:rPr lang="sk-SK" dirty="0"/>
              <a:t>procesy proti vnútornému nepriateľovi v strane a procesy proti odporcom </a:t>
            </a:r>
            <a:r>
              <a:rPr lang="sk-SK" dirty="0" smtClean="0"/>
              <a:t>strany</a:t>
            </a:r>
          </a:p>
          <a:p>
            <a:pPr lvl="1"/>
            <a:r>
              <a:rPr lang="sk-SK" dirty="0" smtClean="0"/>
              <a:t>procesy</a:t>
            </a:r>
            <a:r>
              <a:rPr lang="sk-SK" dirty="0"/>
              <a:t> </a:t>
            </a:r>
            <a:r>
              <a:rPr lang="sk-SK" dirty="0" smtClean="0"/>
              <a:t>politicky motivované </a:t>
            </a:r>
          </a:p>
          <a:p>
            <a:pPr lvl="1"/>
            <a:r>
              <a:rPr lang="sk-SK" dirty="0" smtClean="0"/>
              <a:t>súdy</a:t>
            </a:r>
            <a:r>
              <a:rPr lang="sk-SK" dirty="0"/>
              <a:t> za politické verbálne </a:t>
            </a:r>
            <a:r>
              <a:rPr lang="sk-SK" dirty="0" smtClean="0"/>
              <a:t>činy</a:t>
            </a:r>
          </a:p>
          <a:p>
            <a:pPr lvl="1"/>
            <a:r>
              <a:rPr lang="sk-SK" dirty="0" smtClean="0"/>
              <a:t>rozsudky</a:t>
            </a:r>
            <a:r>
              <a:rPr lang="sk-SK" dirty="0"/>
              <a:t> vynášané tajnými komisiami</a:t>
            </a:r>
            <a:endParaRPr lang="sk-SK" dirty="0" smtClean="0"/>
          </a:p>
          <a:p>
            <a:pPr lvl="1"/>
            <a:endParaRPr lang="sk-SK" b="1" dirty="0" smtClean="0"/>
          </a:p>
          <a:p>
            <a:endParaRPr lang="sk-SK" b="1" dirty="0"/>
          </a:p>
        </p:txBody>
      </p:sp>
      <p:sp>
        <p:nvSpPr>
          <p:cNvPr id="4" name="Action Button: Return 3">
            <a:hlinkClick r:id="rId3" action="ppaction://hlinksldjump" highlightClick="1"/>
          </p:cNvPr>
          <p:cNvSpPr/>
          <p:nvPr/>
        </p:nvSpPr>
        <p:spPr>
          <a:xfrm>
            <a:off x="8339647" y="5889830"/>
            <a:ext cx="432379" cy="75448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52590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 smtClean="0">
                <a:solidFill>
                  <a:srgbClr val="FF0000"/>
                </a:solidFill>
              </a:rPr>
              <a:t>Akcia B</a:t>
            </a:r>
            <a:endParaRPr lang="sk-SK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Čo to vlastne je </a:t>
            </a:r>
            <a:r>
              <a:rPr lang="sk-SK" b="1" dirty="0"/>
              <a:t>akcia B </a:t>
            </a:r>
            <a:endParaRPr lang="sk-SK" b="1" dirty="0" smtClean="0"/>
          </a:p>
          <a:p>
            <a:pPr lvl="1"/>
            <a:r>
              <a:rPr lang="sk-SK" dirty="0" smtClean="0"/>
              <a:t>povereníctvom </a:t>
            </a:r>
            <a:r>
              <a:rPr lang="sk-SK" dirty="0"/>
              <a:t>vnútra bola vypracovaná Akcia B, ktorej cieľom bolo vysťahovanie buržoáznych a nespoľahlivých elementov z miest na vidiek. Akcia B zasiahla mnohých funkcionárov nekomunistických strán, továrnikov, podnikateľov, statkárov a slovenskú inteligenciu. Akcia B prebiehala až do roku 1953.</a:t>
            </a:r>
          </a:p>
        </p:txBody>
      </p:sp>
      <p:sp>
        <p:nvSpPr>
          <p:cNvPr id="5" name="Action Button: Return 3">
            <a:hlinkClick r:id="rId3" action="ppaction://hlinksldjump" highlightClick="1"/>
          </p:cNvPr>
          <p:cNvSpPr/>
          <p:nvPr/>
        </p:nvSpPr>
        <p:spPr>
          <a:xfrm>
            <a:off x="8339647" y="5889830"/>
            <a:ext cx="432379" cy="75448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74812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Amnestia 1960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rok 1960: nová ústava a nová </a:t>
            </a:r>
            <a:r>
              <a:rPr lang="pt-BR" b="1" dirty="0" smtClean="0"/>
              <a:t>amnesti</a:t>
            </a:r>
            <a:r>
              <a:rPr lang="sk-SK" b="1" dirty="0" smtClean="0"/>
              <a:t>a</a:t>
            </a:r>
            <a:endParaRPr lang="sk-SK" dirty="0"/>
          </a:p>
          <a:p>
            <a:pPr lvl="1"/>
            <a:r>
              <a:rPr lang="sk-SK" dirty="0" smtClean="0"/>
              <a:t>snaha</a:t>
            </a:r>
            <a:r>
              <a:rPr lang="sk-SK" dirty="0"/>
              <a:t> demonštrovať úspechy socialistického zriadenia sa prejavila vo </a:t>
            </a:r>
            <a:r>
              <a:rPr lang="sk-SK" dirty="0" smtClean="0"/>
              <a:t>dvoch udalostiach</a:t>
            </a:r>
            <a:r>
              <a:rPr lang="sk-SK" dirty="0"/>
              <a:t> na jar </a:t>
            </a:r>
            <a:r>
              <a:rPr lang="sk-SK" dirty="0" smtClean="0"/>
              <a:t>1960</a:t>
            </a:r>
          </a:p>
          <a:p>
            <a:pPr lvl="1"/>
            <a:r>
              <a:rPr lang="sk-SK" dirty="0" smtClean="0"/>
              <a:t>amnestia </a:t>
            </a:r>
            <a:r>
              <a:rPr lang="sk-SK" dirty="0"/>
              <a:t>z roku 1960 bola oneskorenou reakciou na prvú fázu procesu destalinizace z roku 1956. Konzervatívny komunistickej vedenie sa tak pokúsilo o odstránenie svojich hriechov minulosti "tichú cestou". Obetiam politických procesov sa nedostalo žiadne rehabilitácie, ktoré by z nich dala dole označenie vinníka. Skôr sa jednalo a jednostranné gesto dobrej vôle, ktoré umožnilo prepustiť neprávom odsúdené - a ešte zďaleka nie všetky - na slobodu.</a:t>
            </a:r>
          </a:p>
          <a:p>
            <a:pPr>
              <a:buNone/>
            </a:pP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4" name="Action Button: Return 3">
            <a:hlinkClick r:id="rId2" action="ppaction://hlinksldjump" highlightClick="1"/>
          </p:cNvPr>
          <p:cNvSpPr/>
          <p:nvPr/>
        </p:nvSpPr>
        <p:spPr>
          <a:xfrm>
            <a:off x="8339647" y="5889830"/>
            <a:ext cx="432379" cy="75448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91026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Záver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i="1" dirty="0" smtClean="0"/>
              <a:t>Aby sme boli celkom adresní , kniha </a:t>
            </a:r>
            <a:r>
              <a:rPr lang="sk-SK" i="1" dirty="0" err="1" smtClean="0"/>
              <a:t>Žo</a:t>
            </a:r>
            <a:r>
              <a:rPr lang="sk-SK" i="1" dirty="0" smtClean="0"/>
              <a:t> </a:t>
            </a:r>
            <a:r>
              <a:rPr lang="sk-SK" i="1" dirty="0" err="1" smtClean="0"/>
              <a:t>Langerovej</a:t>
            </a:r>
            <a:r>
              <a:rPr lang="sk-SK" i="1" dirty="0" smtClean="0"/>
              <a:t> nás presviedča o oveľa väčšom talente a jasnozrivosti, než akej bol vo svojej zaslepenosti  schopný preukázať Oskar </a:t>
            </a:r>
            <a:r>
              <a:rPr lang="sk-SK" i="1" dirty="0" err="1" smtClean="0"/>
              <a:t>Langer</a:t>
            </a:r>
            <a:r>
              <a:rPr lang="sk-SK" i="1" dirty="0" smtClean="0"/>
              <a:t>.</a:t>
            </a:r>
            <a:endParaRPr lang="sk-SK" i="1" dirty="0"/>
          </a:p>
        </p:txBody>
      </p:sp>
    </p:spTree>
    <p:extLst>
      <p:ext uri="{BB962C8B-B14F-4D97-AF65-F5344CB8AC3E}">
        <p14:creationId xmlns:p14="http://schemas.microsoft.com/office/powerpoint/2010/main" xmlns="" val="286163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Žo langerová – Vtedy v Bratislave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hatch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Žo langerová – Vtedy v Bratislave</Template>
  <TotalTime>473</TotalTime>
  <Words>445</Words>
  <Application>Microsoft Office PowerPoint</Application>
  <PresentationFormat>Prezentácia na obrazovke (4:3)</PresentationFormat>
  <Paragraphs>80</Paragraphs>
  <Slides>10</Slides>
  <Notes>4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  <vt:variant>
        <vt:lpstr>Vlastné prezentácie</vt:lpstr>
      </vt:variant>
      <vt:variant>
        <vt:i4>1</vt:i4>
      </vt:variant>
    </vt:vector>
  </HeadingPairs>
  <TitlesOfParts>
    <vt:vector size="12" baseType="lpstr">
      <vt:lpstr>Žo langerová – Vtedy v Bratislave</vt:lpstr>
      <vt:lpstr>Žo Langerová – Vtedy v Bratislave</vt:lpstr>
      <vt:lpstr>Prečo kniha v dejepise? Prečo dejepis a kniha?</vt:lpstr>
      <vt:lpstr>Niečo o Oskarovi Langerovi</vt:lpstr>
      <vt:lpstr>Niečo o Žofii Langerová </vt:lpstr>
      <vt:lpstr>50. roky - budovanie totalitného štátu</vt:lpstr>
      <vt:lpstr>Politické procesy</vt:lpstr>
      <vt:lpstr>Akcia B</vt:lpstr>
      <vt:lpstr>Amnestia 1960</vt:lpstr>
      <vt:lpstr>Záver</vt:lpstr>
      <vt:lpstr>Zdroje</vt:lpstr>
      <vt:lpstr>Vlastná prezentácia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Žo langerová – Vtedy v Bratislave</dc:title>
  <dc:creator>Jakub</dc:creator>
  <cp:lastModifiedBy>Zuzana Herbrychova</cp:lastModifiedBy>
  <cp:revision>42</cp:revision>
  <dcterms:created xsi:type="dcterms:W3CDTF">2012-05-04T06:07:42Z</dcterms:created>
  <dcterms:modified xsi:type="dcterms:W3CDTF">2012-05-30T06:33:17Z</dcterms:modified>
</cp:coreProperties>
</file>