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3" r:id="rId12"/>
    <p:sldId id="271" r:id="rId13"/>
    <p:sldId id="27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62F6B-0B7D-4FDD-8642-600F5D682F73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DF11-B051-4EE2-912C-1D87D235171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DF11-B051-4EE2-912C-1D87D235171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7076-0CE8-4F4D-B621-4A9E90AC3B98}" type="datetimeFigureOut">
              <a:rPr lang="sk-SK" smtClean="0"/>
              <a:pPr/>
              <a:t>30. 5. 2012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356-8DDC-42F6-AB6D-739AB360809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73181" y="836712"/>
            <a:ext cx="77479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Využitie optických </a:t>
            </a:r>
          </a:p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Prístrojov v minulosti</a:t>
            </a:r>
          </a:p>
          <a:p>
            <a:pPr algn="ctr"/>
            <a:r>
              <a:rPr lang="sk-SK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súčasnosti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2664296" cy="24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86965"/>
            <a:ext cx="2088232" cy="24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1851670" cy="10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157192"/>
            <a:ext cx="1872208" cy="13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r>
              <a:rPr lang="sk-SK" sz="1900" dirty="0" smtClean="0"/>
              <a:t>Na výrobu </a:t>
            </a:r>
            <a:r>
              <a:rPr lang="sk-SK" sz="1900" dirty="0" err="1" smtClean="0"/>
              <a:t>taumatropu</a:t>
            </a:r>
            <a:r>
              <a:rPr lang="sk-SK" sz="1900" dirty="0" smtClean="0"/>
              <a:t> potrebujete len dve veci – kúsok papiera a špagátik. Z papiera si vystrihnete malý kruh pričom na obe jeho strany nakreslíte obrázky podľa vášho výberu. Po bokoch papiera pripevníte špagátiky, ktorými </a:t>
            </a:r>
            <a:r>
              <a:rPr lang="sk-SK" sz="1900" dirty="0" err="1" smtClean="0"/>
              <a:t>taumatrop</a:t>
            </a:r>
            <a:r>
              <a:rPr lang="sk-SK" sz="1900" dirty="0" smtClean="0"/>
              <a:t> uvediete do pohybu. Papier sa v rýchlom slede bude otáčať a vznikne tak optická ilúzia.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928926" y="428604"/>
            <a:ext cx="3308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Taumatrop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8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60804"/>
            <a:ext cx="4214842" cy="30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/>
          </a:bodyPr>
          <a:lstStyle/>
          <a:p>
            <a:r>
              <a:rPr lang="sk-SK" sz="1900" dirty="0" smtClean="0"/>
              <a:t>Išlo o malú knižočku, na ktorej stránkach boli nakreslené jednotlivé fázy jednoduchej činnosti. Keď človek rýchlym pohybom prešiel postupne všetky stránky, pred očami sa mu zjavil tento krátky príbeh. </a:t>
            </a:r>
            <a:r>
              <a:rPr lang="sk-SK" sz="1900" dirty="0" err="1" smtClean="0"/>
              <a:t>Mutoskop</a:t>
            </a:r>
            <a:r>
              <a:rPr lang="sk-SK" sz="1900" dirty="0" smtClean="0"/>
              <a:t> fungoval na rovnakom princípe, rozdiel spočíval len v tom, že v jeho prípade stránky neobracal človek, ale stroj. Do stroja sa pozeralo skrz priezor, takže opäť nešlo o zábavu pre publikum, ale vždy len pre jednotlivca.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928926" y="357166"/>
            <a:ext cx="3099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Mutoskop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49292"/>
            <a:ext cx="2643206" cy="28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2500330"/>
          </a:xfrm>
        </p:spPr>
        <p:txBody>
          <a:bodyPr>
            <a:normAutofit/>
          </a:bodyPr>
          <a:lstStyle/>
          <a:p>
            <a:r>
              <a:rPr lang="sk-SK" sz="1900" dirty="0" smtClean="0"/>
              <a:t>Poslednou populárnou hračkou bol </a:t>
            </a:r>
            <a:r>
              <a:rPr lang="sk-SK" sz="1900" dirty="0" err="1" smtClean="0"/>
              <a:t>praxinoskop</a:t>
            </a:r>
            <a:r>
              <a:rPr lang="sk-SK" sz="1900" dirty="0" smtClean="0"/>
              <a:t> Francúza Emila </a:t>
            </a:r>
            <a:r>
              <a:rPr lang="sk-SK" sz="1900" dirty="0" err="1" smtClean="0"/>
              <a:t>Reynauda</a:t>
            </a:r>
            <a:r>
              <a:rPr lang="sk-SK" sz="1900" dirty="0" smtClean="0"/>
              <a:t> z roku 1876. Išlo o dôležitý moment vo vývoji optických hračiek, pretože ponúkal najlepší zážitok zo sledovaných obrazov. V prvom rade nepoužíval žiadne štrbinky, cez ktoré by sa muselo pozerať. Zároveň išlo o takú projekciu, ktorej sa mohlo zúčastňovať veľa ľudí naraz, čím sa </a:t>
            </a:r>
            <a:r>
              <a:rPr lang="sk-SK" sz="1900" dirty="0" err="1" smtClean="0"/>
              <a:t>praxinoskop</a:t>
            </a:r>
            <a:r>
              <a:rPr lang="sk-SK" sz="1900" dirty="0" smtClean="0"/>
              <a:t> najviac priblížil filmovému predstaveniu.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71736" y="428604"/>
            <a:ext cx="3682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Praxinoskop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2" name="Picture 2" descr="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4786322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900" dirty="0" smtClean="0"/>
              <a:t>	Meno: </a:t>
            </a:r>
            <a:r>
              <a:rPr lang="sk-SK" sz="1900" b="1" dirty="0" smtClean="0"/>
              <a:t>Branislav </a:t>
            </a:r>
            <a:r>
              <a:rPr lang="sk-SK" sz="1900" b="1" dirty="0" err="1" smtClean="0"/>
              <a:t>Šutiak</a:t>
            </a:r>
            <a:r>
              <a:rPr lang="sk-SK" sz="1900" b="1" dirty="0" smtClean="0"/>
              <a:t/>
            </a:r>
            <a:br>
              <a:rPr lang="sk-SK" sz="1900" b="1" dirty="0" smtClean="0"/>
            </a:br>
            <a:endParaRPr lang="sk-SK" sz="1900" dirty="0" smtClean="0"/>
          </a:p>
        </p:txBody>
      </p:sp>
      <p:sp>
        <p:nvSpPr>
          <p:cNvPr id="5" name="Obdĺžnik 4"/>
          <p:cNvSpPr/>
          <p:nvPr/>
        </p:nvSpPr>
        <p:spPr>
          <a:xfrm>
            <a:off x="500034" y="1214422"/>
            <a:ext cx="30900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Ďakujem za pozornosť. 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61539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      </a:t>
            </a:r>
            <a:r>
              <a:rPr lang="sk-SK" sz="2400" dirty="0" smtClean="0"/>
              <a:t>Najdôležitejší zmysel spojujúci človeka s okolitým svetom je </a:t>
            </a:r>
            <a:r>
              <a:rPr lang="sk-SK" sz="2400" b="1" dirty="0" smtClean="0"/>
              <a:t>zrak</a:t>
            </a:r>
            <a:r>
              <a:rPr lang="sk-SK" sz="2400" dirty="0" smtClean="0"/>
              <a:t>, </a:t>
            </a:r>
            <a:br>
              <a:rPr lang="sk-SK" sz="2400" dirty="0" smtClean="0"/>
            </a:br>
            <a:r>
              <a:rPr lang="sk-SK" sz="2400" dirty="0" smtClean="0"/>
              <a:t>ktorému napomáha v pozorovaní </a:t>
            </a:r>
            <a:r>
              <a:rPr lang="sk-SK" sz="2400" b="1" i="1" dirty="0" smtClean="0"/>
              <a:t>svetlo</a:t>
            </a:r>
            <a:r>
              <a:rPr lang="sk-SK" sz="2400" dirty="0" smtClean="0"/>
              <a:t>. </a:t>
            </a:r>
          </a:p>
          <a:p>
            <a:pPr>
              <a:buNone/>
            </a:pPr>
            <a:r>
              <a:rPr lang="sk-SK" sz="2400" dirty="0" smtClean="0"/>
              <a:t>	Podstatou svetla a javov s ním spojených sa zaoberá </a:t>
            </a:r>
            <a:r>
              <a:rPr lang="sk-SK" sz="2400" b="1" dirty="0" smtClean="0"/>
              <a:t>optika</a:t>
            </a:r>
            <a:r>
              <a:rPr lang="sk-SK" sz="2400" dirty="0" smtClean="0"/>
              <a:t>, </a:t>
            </a:r>
            <a:br>
              <a:rPr lang="sk-SK" sz="2400" dirty="0" smtClean="0"/>
            </a:br>
            <a:r>
              <a:rPr lang="sk-SK" sz="2400" dirty="0" smtClean="0"/>
              <a:t>ktorá patrí k najstarším oborom fyziky. </a:t>
            </a:r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pPr>
              <a:buNone/>
            </a:pPr>
            <a:r>
              <a:rPr lang="sk-SK" sz="2000" dirty="0" smtClean="0"/>
              <a:t>	</a:t>
            </a:r>
            <a:br>
              <a:rPr lang="sk-SK" sz="2000" dirty="0" smtClean="0"/>
            </a:br>
            <a:r>
              <a:rPr lang="sk-SK" sz="2000" dirty="0" smtClean="0"/>
              <a:t>Svetlo je pre človeka zdrojom informácií. </a:t>
            </a:r>
            <a:br>
              <a:rPr lang="sk-SK" sz="2000" dirty="0" smtClean="0"/>
            </a:br>
            <a:r>
              <a:rPr lang="sk-SK" sz="2000" dirty="0" smtClean="0"/>
              <a:t>Aby sme ich mohli lepšie vnímať potrebujeme </a:t>
            </a:r>
            <a:r>
              <a:rPr lang="sk-SK" sz="2000" b="1" dirty="0" smtClean="0">
                <a:solidFill>
                  <a:srgbClr val="C00000"/>
                </a:solidFill>
              </a:rPr>
              <a:t>optické prístroje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>V ľudskom oku prebieha dej, ktorý označujeme ako </a:t>
            </a:r>
            <a:r>
              <a:rPr lang="sk-SK" sz="2000" b="1" dirty="0" smtClean="0"/>
              <a:t>zobrazovanie</a:t>
            </a:r>
            <a:r>
              <a:rPr lang="sk-SK" sz="2000" dirty="0" smtClean="0"/>
              <a:t>. </a:t>
            </a:r>
          </a:p>
          <a:p>
            <a:pPr>
              <a:buNone/>
            </a:pPr>
            <a:r>
              <a:rPr lang="sk-SK" sz="2000" dirty="0" smtClean="0"/>
              <a:t>	Lupa, ďalekohľad, mikroskop, videokamera a ďalšie vytvárajú obrazy predmetov na základe zákonov optiky a to najmä </a:t>
            </a:r>
            <a:r>
              <a:rPr lang="sk-SK" sz="2000" b="1" dirty="0" smtClean="0"/>
              <a:t>zákonov odrazu a lomu lúča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1900" dirty="0"/>
              <a:t/>
            </a:r>
            <a:br>
              <a:rPr lang="sk-SK" sz="1900" dirty="0"/>
            </a:br>
            <a:endParaRPr lang="sk-SK" sz="1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900" dirty="0" smtClean="0"/>
              <a:t>	- spojka s malou ohniskovou vzdialenosťou</a:t>
            </a:r>
            <a:br>
              <a:rPr lang="sk-SK" sz="1900" dirty="0" smtClean="0"/>
            </a:br>
            <a:r>
              <a:rPr lang="sk-SK" sz="1900" dirty="0" smtClean="0"/>
              <a:t>- umožňuje pozorovať predmety, ktoré nemôžeme pre akomodačnú schopnosť    </a:t>
            </a:r>
            <a:br>
              <a:rPr lang="sk-SK" sz="1900" dirty="0" smtClean="0"/>
            </a:br>
            <a:r>
              <a:rPr lang="sk-SK" sz="1900" dirty="0" smtClean="0"/>
              <a:t>  dať blízko k oku </a:t>
            </a:r>
            <a:br>
              <a:rPr lang="sk-SK" sz="1900" dirty="0" smtClean="0"/>
            </a:br>
            <a:r>
              <a:rPr lang="sk-SK" sz="1900" dirty="0" smtClean="0"/>
              <a:t>- predmet je umiestnený medzi ohniskom a lupou (vrchol šošovky)</a:t>
            </a:r>
            <a:br>
              <a:rPr lang="sk-SK" sz="1900" dirty="0" smtClean="0"/>
            </a:br>
            <a:r>
              <a:rPr lang="sk-SK" sz="1900" dirty="0" smtClean="0"/>
              <a:t>- umiestnením lupy tesne pred oko vznikne opticky mohutnejšia sústava ako </a:t>
            </a:r>
            <a:br>
              <a:rPr lang="sk-SK" sz="1900" dirty="0" smtClean="0"/>
            </a:br>
            <a:r>
              <a:rPr lang="sk-SK" sz="1900" dirty="0" smtClean="0"/>
              <a:t>  samotné oko</a:t>
            </a:r>
            <a:br>
              <a:rPr lang="sk-SK" sz="1900" dirty="0" smtClean="0"/>
            </a:br>
            <a:r>
              <a:rPr lang="sk-SK" sz="1900" dirty="0" smtClean="0"/>
              <a:t>- zväčšuje zorný uhol</a:t>
            </a:r>
            <a:br>
              <a:rPr lang="sk-SK" sz="1900" dirty="0" smtClean="0"/>
            </a:br>
            <a:endParaRPr lang="sk-SK" sz="1900" dirty="0" smtClean="0"/>
          </a:p>
        </p:txBody>
      </p:sp>
      <p:sp>
        <p:nvSpPr>
          <p:cNvPr id="7" name="Obdĺžnik 6"/>
          <p:cNvSpPr/>
          <p:nvPr/>
        </p:nvSpPr>
        <p:spPr>
          <a:xfrm>
            <a:off x="539552" y="285728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Lupa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90120"/>
            <a:ext cx="4104456" cy="253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3143272" cy="257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900" dirty="0" smtClean="0"/>
              <a:t>	- umožňuje nám vidieť predmety ktoré nemôžeme vidieť voľným okom.</a:t>
            </a:r>
          </a:p>
          <a:p>
            <a:pPr>
              <a:buNone/>
            </a:pPr>
            <a:r>
              <a:rPr lang="sk-SK" sz="1900" dirty="0" smtClean="0"/>
              <a:t>      - </a:t>
            </a:r>
            <a:r>
              <a:rPr lang="sk-SK" sz="1900" dirty="0"/>
              <a:t>opticky centrovaná sústava – objektív malá f1 </a:t>
            </a:r>
            <a:br>
              <a:rPr lang="sk-SK" sz="1900" dirty="0"/>
            </a:br>
            <a:r>
              <a:rPr lang="sk-SK" sz="1900" dirty="0"/>
              <a:t>- </a:t>
            </a:r>
            <a:r>
              <a:rPr lang="sk-SK" sz="1900" dirty="0" err="1"/>
              <a:t>okulár</a:t>
            </a:r>
            <a:r>
              <a:rPr lang="sk-SK" sz="1900" dirty="0"/>
              <a:t> – veľká f2 </a:t>
            </a:r>
            <a:br>
              <a:rPr lang="sk-SK" sz="1900" dirty="0"/>
            </a:br>
            <a:r>
              <a:rPr lang="sk-SK" sz="1900" dirty="0"/>
              <a:t>- obrazová rovina objektívu splýva s predmetovou rovinou </a:t>
            </a:r>
            <a:r>
              <a:rPr lang="sk-SK" sz="1900" dirty="0" err="1"/>
              <a:t>okuláru</a:t>
            </a:r>
            <a:r>
              <a:rPr lang="sk-SK" sz="1900" dirty="0"/>
              <a:t> </a:t>
            </a:r>
            <a:br>
              <a:rPr lang="sk-SK" sz="1900" dirty="0"/>
            </a:br>
            <a:r>
              <a:rPr lang="sk-SK" sz="1900" dirty="0" smtClean="0"/>
              <a:t>- </a:t>
            </a:r>
            <a:r>
              <a:rPr lang="sk-SK" sz="1900" dirty="0" err="1"/>
              <a:t>okulár</a:t>
            </a:r>
            <a:r>
              <a:rPr lang="sk-SK" sz="1900" dirty="0"/>
              <a:t> má funkciu lupy – zväčšuje zorný uhol </a:t>
            </a:r>
            <a:br>
              <a:rPr lang="sk-SK" sz="1900" dirty="0"/>
            </a:br>
            <a:r>
              <a:rPr lang="sk-SK" sz="1900" dirty="0"/>
              <a:t>- kondenzor – sústava šošoviek usmerňujúca smer lúčov v osvetlení </a:t>
            </a:r>
            <a:br>
              <a:rPr lang="sk-SK" sz="1900" dirty="0"/>
            </a:br>
            <a:r>
              <a:rPr lang="sk-SK" sz="1900" dirty="0"/>
              <a:t>- tubus – trubica, v kt. sa nachádza sústava šošoviek </a:t>
            </a:r>
            <a:br>
              <a:rPr lang="sk-SK" sz="1900" dirty="0"/>
            </a:br>
            <a:endParaRPr lang="sk-SK" sz="1900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627784" y="404664"/>
            <a:ext cx="3234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Mikroskop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5"/>
            <a:ext cx="2571768" cy="22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75501"/>
            <a:ext cx="3500462" cy="22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4429124" y="6286520"/>
            <a:ext cx="392909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Pozorovanie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mikroskopom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900" dirty="0" smtClean="0"/>
              <a:t>	- ako prvý ho zostrojil </a:t>
            </a:r>
            <a:r>
              <a:rPr lang="sk-SK" sz="1900" dirty="0" err="1" smtClean="0"/>
              <a:t>Galileo</a:t>
            </a:r>
            <a:r>
              <a:rPr lang="sk-SK" sz="1900" dirty="0" smtClean="0"/>
              <a:t> </a:t>
            </a:r>
            <a:r>
              <a:rPr lang="sk-SK" sz="1900" dirty="0" err="1" smtClean="0"/>
              <a:t>Galilei</a:t>
            </a:r>
            <a:endParaRPr lang="sk-SK" sz="1900" dirty="0" smtClean="0"/>
          </a:p>
          <a:p>
            <a:pPr>
              <a:buNone/>
            </a:pPr>
            <a:r>
              <a:rPr lang="sk-SK" sz="1900" dirty="0" smtClean="0"/>
              <a:t>	- ďalekohľad </a:t>
            </a:r>
            <a:r>
              <a:rPr lang="sk-SK" sz="1900" dirty="0"/>
              <a:t>– zväčšuje zorný uhol, pod ktorým vidíme predmet </a:t>
            </a:r>
            <a:br>
              <a:rPr lang="sk-SK" sz="1900" dirty="0"/>
            </a:br>
            <a:r>
              <a:rPr lang="sk-SK" sz="1900" dirty="0" smtClean="0"/>
              <a:t>- </a:t>
            </a:r>
            <a:r>
              <a:rPr lang="sk-SK" sz="1900" b="1" dirty="0" smtClean="0"/>
              <a:t>Keplerov </a:t>
            </a:r>
            <a:r>
              <a:rPr lang="sk-SK" sz="1900" b="1" dirty="0"/>
              <a:t>ďalekohľad </a:t>
            </a:r>
            <a:r>
              <a:rPr lang="sk-SK" sz="1900" dirty="0"/>
              <a:t>– sústava spojok objektív (f1), </a:t>
            </a:r>
            <a:r>
              <a:rPr lang="sk-SK" sz="1900" dirty="0" err="1"/>
              <a:t>okulár</a:t>
            </a:r>
            <a:r>
              <a:rPr lang="sk-SK" sz="1900" dirty="0"/>
              <a:t> (f2) </a:t>
            </a:r>
            <a:r>
              <a:rPr lang="sk-SK" sz="1900" dirty="0" smtClean="0"/>
              <a:t/>
            </a:r>
            <a:br>
              <a:rPr lang="sk-SK" sz="1900" dirty="0" smtClean="0"/>
            </a:br>
            <a:r>
              <a:rPr lang="sk-SK" sz="1900" dirty="0" smtClean="0"/>
              <a:t>  (</a:t>
            </a:r>
            <a:r>
              <a:rPr lang="sk-SK" sz="1900" dirty="0"/>
              <a:t>f1 oveľa </a:t>
            </a:r>
            <a:r>
              <a:rPr lang="sk-SK" sz="1900" dirty="0" smtClean="0"/>
              <a:t>viac </a:t>
            </a:r>
            <a:r>
              <a:rPr lang="sk-SK" sz="1900" dirty="0"/>
              <a:t>ako f2) </a:t>
            </a:r>
            <a:br>
              <a:rPr lang="sk-SK" sz="1900" dirty="0"/>
            </a:br>
            <a:r>
              <a:rPr lang="sk-SK" sz="1900" dirty="0"/>
              <a:t>- obraz prevrátený výškovo i stranovo </a:t>
            </a:r>
            <a:br>
              <a:rPr lang="sk-SK" sz="1900" dirty="0"/>
            </a:br>
            <a:r>
              <a:rPr lang="sk-SK" sz="1900" dirty="0"/>
              <a:t>- prevrátenosť sa rieši sústavou dvoch hranolov </a:t>
            </a:r>
            <a:br>
              <a:rPr lang="sk-SK" sz="1900" dirty="0"/>
            </a:br>
            <a:r>
              <a:rPr lang="sk-SK" sz="1900" dirty="0" smtClean="0"/>
              <a:t>- </a:t>
            </a:r>
            <a:r>
              <a:rPr lang="sk-SK" sz="1900" b="1" dirty="0" smtClean="0"/>
              <a:t>Holandský ďalekohľad </a:t>
            </a:r>
            <a:r>
              <a:rPr lang="sk-SK" sz="1900" dirty="0" smtClean="0"/>
              <a:t>– spojka </a:t>
            </a:r>
            <a:r>
              <a:rPr lang="sk-SK" sz="1900" dirty="0"/>
              <a:t>+ </a:t>
            </a:r>
            <a:r>
              <a:rPr lang="sk-SK" sz="1900" dirty="0" smtClean="0"/>
              <a:t>rozptylka</a:t>
            </a:r>
          </a:p>
          <a:p>
            <a:pPr>
              <a:buNone/>
            </a:pPr>
            <a:r>
              <a:rPr lang="sk-SK" sz="1900" dirty="0" smtClean="0"/>
              <a:t>	- obraz priamy</a:t>
            </a:r>
            <a:r>
              <a:rPr lang="sk-SK" sz="1900" dirty="0"/>
              <a:t/>
            </a:r>
            <a:br>
              <a:rPr lang="sk-SK" sz="1900" dirty="0"/>
            </a:br>
            <a:r>
              <a:rPr lang="sk-SK" sz="1900" dirty="0"/>
              <a:t>- </a:t>
            </a:r>
            <a:r>
              <a:rPr lang="sk-SK" sz="1900" b="1" dirty="0"/>
              <a:t>Newtonov ďalekohľad </a:t>
            </a:r>
            <a:r>
              <a:rPr lang="sk-SK" sz="1900" dirty="0"/>
              <a:t>– zrkadlový (reflektor)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27784" y="332656"/>
            <a:ext cx="34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Ďalekohľad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30627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26930"/>
            <a:ext cx="3192605" cy="238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900" dirty="0"/>
              <a:t>e) objektívne optické prístroje – vytvárajú skutočný obraz a zachycujú </a:t>
            </a:r>
            <a:r>
              <a:rPr lang="sk-SK" sz="1900" dirty="0" smtClean="0"/>
              <a:t>ho</a:t>
            </a:r>
            <a:r>
              <a:rPr lang="sk-SK" sz="1900" dirty="0"/>
              <a:t>: </a:t>
            </a:r>
            <a:br>
              <a:rPr lang="sk-SK" sz="1900" dirty="0"/>
            </a:br>
            <a:r>
              <a:rPr lang="sk-SK" sz="1900" dirty="0"/>
              <a:t>- fotografický, premietací prístroj 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  <p:sp>
        <p:nvSpPr>
          <p:cNvPr id="4" name="Obdĺžnik 3"/>
          <p:cNvSpPr/>
          <p:nvPr/>
        </p:nvSpPr>
        <p:spPr>
          <a:xfrm>
            <a:off x="442795" y="476672"/>
            <a:ext cx="8182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Objektívne optické 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prístroje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259632" y="620688"/>
            <a:ext cx="652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Staré optické prístroje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3120347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2448272" cy="23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357694"/>
            <a:ext cx="30541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86256"/>
            <a:ext cx="2160240" cy="23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142985"/>
            <a:ext cx="8229600" cy="2500330"/>
          </a:xfrm>
        </p:spPr>
        <p:txBody>
          <a:bodyPr>
            <a:noAutofit/>
          </a:bodyPr>
          <a:lstStyle/>
          <a:p>
            <a:r>
              <a:rPr lang="sk-SK" sz="1900" dirty="0" smtClean="0"/>
              <a:t>V roku 1838 s ním prišiel Angličan </a:t>
            </a:r>
            <a:r>
              <a:rPr lang="sk-SK" sz="1900" dirty="0" err="1" smtClean="0"/>
              <a:t>Charles</a:t>
            </a:r>
            <a:r>
              <a:rPr lang="sk-SK" sz="1900" dirty="0" smtClean="0"/>
              <a:t> </a:t>
            </a:r>
            <a:r>
              <a:rPr lang="sk-SK" sz="1900" dirty="0" err="1" smtClean="0"/>
              <a:t>Wheatstone</a:t>
            </a:r>
            <a:r>
              <a:rPr lang="sk-SK" sz="1900" dirty="0" smtClean="0"/>
              <a:t>. Ako tento prístroj vyzeral? Stereoskop sa skladal z dvoch obrázkov uložených tesne vedľa seba. Človek sa na ne pozeral skrz otvor držiaka cez dve šošovky. Použité obrázky boli takmer rovnaké, no neboli identické. Namaľované boli z nebadane rozdielnych pohľadov tak, aby tento posun medzi nimi kopíroval polohu očí a napodobňoval tak spôsob, akým vidíme svet s ich pomocou.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71736" y="214290"/>
            <a:ext cx="3382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Stereoskop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3248"/>
            <a:ext cx="4645482" cy="309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14678" y="214290"/>
            <a:ext cx="244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Zoetrop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286016"/>
          </a:xfrm>
        </p:spPr>
        <p:txBody>
          <a:bodyPr>
            <a:normAutofit/>
          </a:bodyPr>
          <a:lstStyle/>
          <a:p>
            <a:r>
              <a:rPr lang="sk-SK" sz="1900" dirty="0" smtClean="0"/>
              <a:t>Je to vlastne bubon, ktorý mal po obvode štrbinky podobné, ako mal jeho predchodca. Na vnútornej strane bubna bola znázornená opäť jednoduchá činnosť z bežného života – napríklad cval koňa. Keď sa bubon roztočil, ľuďom okolo neho sa zdalo, že kôň vo vnútri bubna skutočne beží. </a:t>
            </a:r>
          </a:p>
          <a:p>
            <a:endParaRPr lang="sk-SK" sz="2000" dirty="0"/>
          </a:p>
        </p:txBody>
      </p:sp>
      <p:pic>
        <p:nvPicPr>
          <p:cNvPr id="3074" name="Picture 2" descr="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36720"/>
            <a:ext cx="3500462" cy="38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378</Words>
  <Application>Microsoft Office PowerPoint</Application>
  <PresentationFormat>Prezentácia na obrazovke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optických prístrojov v minulosti a súčasnosti</dc:title>
  <dc:creator>Žiak</dc:creator>
  <cp:lastModifiedBy>Zuzana Herbrychova</cp:lastModifiedBy>
  <cp:revision>45</cp:revision>
  <dcterms:created xsi:type="dcterms:W3CDTF">2012-05-11T06:07:57Z</dcterms:created>
  <dcterms:modified xsi:type="dcterms:W3CDTF">2012-05-30T08:07:54Z</dcterms:modified>
</cp:coreProperties>
</file>