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1"/>
  </p:notesMasterIdLst>
  <p:sldIdLst>
    <p:sldId id="256" r:id="rId2"/>
    <p:sldId id="259" r:id="rId3"/>
    <p:sldId id="266" r:id="rId4"/>
    <p:sldId id="267" r:id="rId5"/>
    <p:sldId id="268" r:id="rId6"/>
    <p:sldId id="263" r:id="rId7"/>
    <p:sldId id="257" r:id="rId8"/>
    <p:sldId id="262" r:id="rId9"/>
    <p:sldId id="264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Štýl s motívom 1 - zvýrazneni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68" d="100"/>
          <a:sy n="68" d="100"/>
        </p:scale>
        <p:origin x="-17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AAF0E9-8A9E-4D9C-A23C-EA59A6C90B4E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D96B-24EE-4FA6-9D70-9CD8C47E65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D5C2-9F21-48CF-AFEA-51D5186861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53B5-5B9A-49C9-81B5-1096942A82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83AB9-29A7-4CE5-A277-15BFE4BF149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50B62-5438-4B5F-8194-E9ACCB3E48F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E149-6A91-42ED-8DF1-272689184DE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B2390-27AF-4B7A-B20D-0420914BE32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1791-A989-47C6-BD4F-758D24A195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D014-2E5C-4B0E-BCC6-C5EBB54371D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4395-E54E-4813-80F6-9D0F8ADEDE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43807F-4DCA-4D9D-83E9-D7919BB3CC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F37545-25E0-4E2F-932C-98DD2EE90189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k.wikipedia.org/wiki/S%C3%BAbor:Stilles_Mineralwasser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340768"/>
            <a:ext cx="7851648" cy="1828800"/>
          </a:xfrm>
        </p:spPr>
        <p:txBody>
          <a:bodyPr>
            <a:normAutofit/>
          </a:bodyPr>
          <a:lstStyle/>
          <a:p>
            <a:pPr algn="l"/>
            <a:r>
              <a:rPr lang="sk-SK" sz="6000" dirty="0">
                <a:solidFill>
                  <a:srgbClr val="000000"/>
                </a:solidFill>
              </a:rPr>
              <a:t>Pitná voda</a:t>
            </a:r>
            <a:r>
              <a:rPr lang="sk-SK" dirty="0"/>
              <a:t> </a:t>
            </a:r>
            <a:endParaRPr lang="cs-CZ" dirty="0"/>
          </a:p>
        </p:txBody>
      </p:sp>
      <p:sp>
        <p:nvSpPr>
          <p:cNvPr id="3" name="BlokTextu 2"/>
          <p:cNvSpPr txBox="1"/>
          <p:nvPr/>
        </p:nvSpPr>
        <p:spPr>
          <a:xfrm>
            <a:off x="6156176" y="6396335"/>
            <a:ext cx="2987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Michal </a:t>
            </a:r>
            <a:r>
              <a:rPr lang="sk-SK" sz="2400" dirty="0" err="1" smtClean="0"/>
              <a:t>Rapšík</a:t>
            </a:r>
            <a:r>
              <a:rPr lang="sk-SK" sz="2400" dirty="0" smtClean="0"/>
              <a:t>,  9.S</a:t>
            </a:r>
            <a:endParaRPr lang="sk-SK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908720"/>
            <a:ext cx="8229600" cy="4525962"/>
          </a:xfrm>
        </p:spPr>
        <p:txBody>
          <a:bodyPr/>
          <a:lstStyle/>
          <a:p>
            <a:r>
              <a:rPr lang="sk-SK" sz="2400" dirty="0" smtClean="0"/>
              <a:t>Pitná voda je sladká voda, nevyhnutná zložka ľudskej potravy. Jej zdrojom je zrážková voda, podzemná voda a s určitým obmedzením voda riek a jazier.</a:t>
            </a:r>
          </a:p>
          <a:p>
            <a:r>
              <a:rPr lang="sk-SK" sz="2400" dirty="0" smtClean="0"/>
              <a:t>Zásobovanie obyvateľstva pitnou vodou predstavuje jedno z najvýznamnejších  opatrení na ochranu zdravia ľudí a charakterizuje životnú úroveň krajiny.</a:t>
            </a:r>
            <a:endParaRPr lang="sk-SK" sz="2400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/>
              <a:t/>
            </a:r>
            <a:br>
              <a:rPr lang="cs-CZ"/>
            </a:br>
            <a:endParaRPr lang="cs-CZ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cs-CZ"/>
              <a:t/>
            </a:r>
            <a:br>
              <a:rPr lang="cs-CZ"/>
            </a:br>
            <a:endParaRPr lang="cs-CZ"/>
          </a:p>
        </p:txBody>
      </p:sp>
      <p:pic>
        <p:nvPicPr>
          <p:cNvPr id="11271" name="Picture 7" descr="220px-Stilles_Mineralwass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068960"/>
            <a:ext cx="2603500" cy="3529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Kvalita a bezpečnosť pitnej vody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/>
          <a:lstStyle/>
          <a:p>
            <a:r>
              <a:rPr lang="sk-SK" sz="2000" dirty="0" smtClean="0"/>
              <a:t>Kontrola kvality pitnej vody a jej zdravotná bezpečnosť sa určuje prostredníctvom súboru </a:t>
            </a:r>
            <a:r>
              <a:rPr lang="sk-SK" sz="2000" b="1" dirty="0" smtClean="0">
                <a:cs typeface="Arial" pitchFamily="34" charset="0"/>
              </a:rPr>
              <a:t>82</a:t>
            </a:r>
            <a:r>
              <a:rPr lang="sk-SK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2000" b="1" dirty="0" smtClean="0"/>
              <a:t>ukazovateľov kvality vody</a:t>
            </a:r>
            <a:r>
              <a:rPr lang="sk-SK" sz="2000" dirty="0" smtClean="0"/>
              <a:t>, reprezentujúcich fyzikálne, chemické, biologické a mikrobiologické vlastnosti vody. </a:t>
            </a:r>
          </a:p>
          <a:p>
            <a:r>
              <a:rPr lang="sk-SK" sz="2000" dirty="0" smtClean="0"/>
              <a:t>Ukazovatele kvality pitnej vody sú definované nariadením vlády SR č. 354/2006 Z. z. v znení neskorších predpisov, ktorým sa ustanovujú požiadavky na vodu určenú na ľudskú spotrebu a kontrolu kvality vody určenej na ľudskú spotrebu.</a:t>
            </a:r>
          </a:p>
          <a:p>
            <a:endParaRPr lang="sk-SK" dirty="0"/>
          </a:p>
        </p:txBody>
      </p:sp>
      <p:pic>
        <p:nvPicPr>
          <p:cNvPr id="7170" name="Picture 2" descr="http://www.novespravy.sk/public/media/thumb_vo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933056"/>
            <a:ext cx="2857500" cy="2686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472608"/>
          </a:xfrm>
        </p:spPr>
        <p:txBody>
          <a:bodyPr/>
          <a:lstStyle/>
          <a:p>
            <a:r>
              <a:rPr lang="sk-SK" sz="2000" dirty="0" smtClean="0"/>
              <a:t>Voda, ktorá svojou kvalitou priamo na zdroji nezodpovedá v plnej miere všetkým kvalitatívnym normám, prechádza rôznymi technologickými procesmi a postupmi, ktoré sa označujú ako úprava vody. Tieto procesy sa pri úprave vody používajú jednotlivo alebo v rôznej kombinácii. Objekt, v ktorom sa úprava vody uskutočňuje, sa nazýva úpravňa vody. </a:t>
            </a:r>
          </a:p>
          <a:p>
            <a:r>
              <a:rPr lang="sk-SK" sz="2000" dirty="0" smtClean="0"/>
              <a:t>Pri úprave vody na pitné účely sa používajú najmä tieto procesy: mechanické </a:t>
            </a:r>
            <a:r>
              <a:rPr lang="sk-SK" sz="2000" dirty="0" err="1" smtClean="0"/>
              <a:t>predčistenie</a:t>
            </a:r>
            <a:r>
              <a:rPr lang="sk-SK" sz="2000" dirty="0" smtClean="0"/>
              <a:t>, usadzovanie, filtrácia, čírenie, odstraňovanie železa a mangánu, adsorpcia na aktívnom uhlí a dezinfekcia.</a:t>
            </a:r>
          </a:p>
          <a:p>
            <a:endParaRPr lang="sk-SK" sz="2400" dirty="0" smtClean="0"/>
          </a:p>
          <a:p>
            <a:endParaRPr lang="sk-SK" sz="2400" dirty="0" smtClean="0"/>
          </a:p>
          <a:p>
            <a:endParaRPr lang="sk-SK" dirty="0"/>
          </a:p>
        </p:txBody>
      </p:sp>
      <p:pic>
        <p:nvPicPr>
          <p:cNvPr id="6146" name="Picture 2" descr="http://nd03.jxs.cz/143/276/b129c4e13a_65541847_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005064"/>
            <a:ext cx="2697088" cy="2697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389120"/>
          </a:xfrm>
        </p:spPr>
        <p:txBody>
          <a:bodyPr>
            <a:normAutofit/>
          </a:bodyPr>
          <a:lstStyle/>
          <a:p>
            <a:r>
              <a:rPr lang="sk-SK" sz="2000" dirty="0" smtClean="0"/>
              <a:t>Jedným z ukazovateľov je aj tvrdosť vody. Tvrdosťou vody sa vo všeobecnosti rozumie súčet obsahu vápnika a horčíka vo vode.</a:t>
            </a:r>
          </a:p>
          <a:p>
            <a:r>
              <a:rPr lang="sk-SK" sz="2000" dirty="0" smtClean="0"/>
              <a:t>Stupnica tvrdosti vody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683568" y="1556792"/>
          <a:ext cx="7344816" cy="23690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5"/>
                <a:gridCol w="2808313"/>
                <a:gridCol w="2952328"/>
              </a:tblGrid>
              <a:tr h="394843">
                <a:tc>
                  <a:txBody>
                    <a:bodyPr/>
                    <a:lstStyle/>
                    <a:p>
                      <a:r>
                        <a:rPr lang="sk-SK" sz="1600" dirty="0" smtClean="0"/>
                        <a:t>Označenie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600" kern="1200" dirty="0" smtClean="0"/>
                        <a:t>Stupeň tvrdosti [</a:t>
                      </a:r>
                      <a:r>
                        <a:rPr kumimoji="0" lang="sk-SK" sz="1600" kern="1200" dirty="0" err="1" smtClean="0"/>
                        <a:t>mmol</a:t>
                      </a:r>
                      <a:r>
                        <a:rPr kumimoji="0" lang="sk-SK" sz="1600" kern="1200" dirty="0" smtClean="0"/>
                        <a:t>/l]</a:t>
                      </a:r>
                      <a:endParaRPr lang="sk-SK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sk-SK" sz="1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Stupeň tvrdosti [°</a:t>
                      </a:r>
                      <a:r>
                        <a:rPr kumimoji="0" lang="sk-SK" sz="14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dH</a:t>
                      </a:r>
                      <a:r>
                        <a:rPr kumimoji="0" lang="sk-SK" sz="1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sk-SK" sz="1400" b="0" i="0" dirty="0"/>
                    </a:p>
                  </a:txBody>
                  <a:tcPr/>
                </a:tc>
              </a:tr>
              <a:tr h="394843">
                <a:tc>
                  <a:txBody>
                    <a:bodyPr/>
                    <a:lstStyle/>
                    <a:p>
                      <a:r>
                        <a:rPr lang="sk-SK" dirty="0" smtClean="0"/>
                        <a:t>Veľmi mäkká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 0,5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 2,8</a:t>
                      </a:r>
                      <a:endParaRPr lang="sk-SK" dirty="0"/>
                    </a:p>
                  </a:txBody>
                  <a:tcPr/>
                </a:tc>
              </a:tr>
              <a:tr h="394843">
                <a:tc>
                  <a:txBody>
                    <a:bodyPr/>
                    <a:lstStyle/>
                    <a:p>
                      <a:r>
                        <a:rPr lang="sk-SK" dirty="0" smtClean="0"/>
                        <a:t>Mäkká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0,7 - 1,25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3,9 - 7</a:t>
                      </a:r>
                      <a:endParaRPr lang="sk-SK" dirty="0"/>
                    </a:p>
                  </a:txBody>
                  <a:tcPr/>
                </a:tc>
              </a:tr>
              <a:tr h="394843"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stredne tvrdá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1,26 - 2,5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7,01 - 14</a:t>
                      </a:r>
                      <a:endParaRPr lang="sk-SK" dirty="0"/>
                    </a:p>
                  </a:txBody>
                  <a:tcPr/>
                </a:tc>
              </a:tr>
              <a:tr h="394843"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tvrdá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2,51 - 3,75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14,01 - 21</a:t>
                      </a:r>
                      <a:endParaRPr lang="sk-SK" dirty="0"/>
                    </a:p>
                  </a:txBody>
                  <a:tcPr/>
                </a:tc>
              </a:tr>
              <a:tr h="394843"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Veľmi tvrdá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3,76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21,01</a:t>
                      </a:r>
                      <a:endParaRPr lang="sk-SK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5292080" y="3933056"/>
            <a:ext cx="266429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smtClean="0"/>
              <a:t>[°</a:t>
            </a:r>
            <a:r>
              <a:rPr lang="sk-SK" sz="1400" dirty="0" err="1" smtClean="0"/>
              <a:t>dH</a:t>
            </a:r>
            <a:r>
              <a:rPr lang="sk-SK" sz="1400" dirty="0" smtClean="0"/>
              <a:t>] = stupeň </a:t>
            </a:r>
            <a:r>
              <a:rPr lang="sk-SK" sz="1400" dirty="0" smtClean="0"/>
              <a:t>nemecký</a:t>
            </a:r>
          </a:p>
          <a:p>
            <a:r>
              <a:rPr lang="sk-SK" sz="1400" dirty="0" smtClean="0"/>
              <a:t>Jednotka tvrdosti </a:t>
            </a:r>
            <a:endParaRPr lang="sk-SK" sz="1400" dirty="0" smtClean="0"/>
          </a:p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339752" y="4005064"/>
            <a:ext cx="2808312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50" dirty="0" smtClean="0"/>
              <a:t>[</a:t>
            </a:r>
            <a:r>
              <a:rPr lang="sk-SK" sz="1050" dirty="0" err="1" smtClean="0"/>
              <a:t>mmol</a:t>
            </a:r>
            <a:r>
              <a:rPr lang="sk-SK" sz="1050" dirty="0" smtClean="0"/>
              <a:t>/l]=jednotka, ktorá uvádza látkové </a:t>
            </a:r>
          </a:p>
          <a:p>
            <a:r>
              <a:rPr lang="sk-SK" sz="1050" dirty="0" smtClean="0"/>
              <a:t>množstvo vápnika a horčíka na jeden liter vody</a:t>
            </a:r>
          </a:p>
          <a:p>
            <a:endParaRPr lang="sk-SK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Fi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717032"/>
            <a:ext cx="4135837" cy="290963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/>
          <a:lstStyle/>
          <a:p>
            <a:r>
              <a:rPr lang="sk-SK" dirty="0" smtClean="0"/>
              <a:t>Zdroje pitnej vody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Slovensko je hneď po Rakúsku druhou krajinou na svete s najväčšou zásobou pitnej vody. Náš Žitný ostrov predstavuje najväčšiu prirodzenú zásobáreň podzemnej vody v strednej Európe a dokázal by zásobovať pitnou vodou viac ako 13,5 mil. obyvateľov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484784"/>
            <a:ext cx="8568952" cy="4389120"/>
          </a:xfrm>
        </p:spPr>
        <p:txBody>
          <a:bodyPr>
            <a:normAutofit/>
          </a:bodyPr>
          <a:lstStyle/>
          <a:p>
            <a:r>
              <a:rPr lang="sk-SK" sz="2000" dirty="0"/>
              <a:t>Hlavnými činnosťami spoločnosti sú výroba a distribúcia pitnej vody.</a:t>
            </a:r>
          </a:p>
          <a:p>
            <a:r>
              <a:rPr lang="sk-SK" sz="2000" dirty="0" err="1"/>
              <a:t>Turvod</a:t>
            </a:r>
            <a:r>
              <a:rPr lang="sk-SK" sz="2000" dirty="0"/>
              <a:t> zabezpečuje zásobovanie vodou </a:t>
            </a:r>
            <a:r>
              <a:rPr lang="sk-SK" sz="2000" dirty="0" err="1"/>
              <a:t>obyvatelov</a:t>
            </a:r>
            <a:r>
              <a:rPr lang="sk-SK" sz="2000" dirty="0"/>
              <a:t> miest a obcí na území 2 okresov: Martin a Turčianske Teplice. </a:t>
            </a:r>
            <a:endParaRPr lang="sk-SK" sz="2000" dirty="0" smtClean="0"/>
          </a:p>
          <a:p>
            <a:r>
              <a:rPr lang="sk-SK" sz="2000" dirty="0" smtClean="0"/>
              <a:t>Na zásobovanie pitnou vodou používa </a:t>
            </a:r>
            <a:r>
              <a:rPr lang="sk-SK" sz="2000" dirty="0" err="1" smtClean="0"/>
              <a:t>Turvod</a:t>
            </a:r>
            <a:r>
              <a:rPr lang="sk-SK" sz="2000" dirty="0" smtClean="0"/>
              <a:t> zdroje podzemnej vody v Necpaloch, Blatnici a ďalších lokalitách.</a:t>
            </a:r>
          </a:p>
          <a:p>
            <a:r>
              <a:rPr lang="sk-SK" sz="2000" dirty="0" smtClean="0"/>
              <a:t>Dezinfekcia pitnej vody vo verejnom vodovode v okrese Martin sa vykonáva chlórovaním, a to </a:t>
            </a:r>
            <a:r>
              <a:rPr lang="sk-SK" sz="2000" dirty="0" err="1" smtClean="0"/>
              <a:t>chlórnanom</a:t>
            </a:r>
            <a:r>
              <a:rPr lang="sk-SK" sz="2000" dirty="0" smtClean="0"/>
              <a:t> sodným alebo plynným chlórom. V dvoch častiach okresu Martin (Bystrička a Necpaly) a v dvoch obciach okresu Turčianske Teplice (Rudno a v časti obce Horná Štubňa) je zdravotné zabezpečenie riešené UV žiarením.</a:t>
            </a:r>
          </a:p>
          <a:p>
            <a:endParaRPr lang="sk-SK" sz="2400" dirty="0"/>
          </a:p>
          <a:p>
            <a:endParaRPr lang="cs-CZ" sz="2400" dirty="0"/>
          </a:p>
        </p:txBody>
      </p:sp>
      <p:pic>
        <p:nvPicPr>
          <p:cNvPr id="7173" name="Picture 5" descr="turvo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857750"/>
            <a:ext cx="5410200" cy="2000250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sz="4000" dirty="0"/>
              <a:t>Turčianska </a:t>
            </a:r>
            <a:r>
              <a:rPr lang="sk-SK" sz="4000" dirty="0" smtClean="0"/>
              <a:t>vodárenská </a:t>
            </a:r>
            <a:r>
              <a:rPr lang="sk-SK" sz="4000" dirty="0"/>
              <a:t>spoločnosť</a:t>
            </a:r>
            <a:br>
              <a:rPr lang="sk-SK" sz="4000" dirty="0"/>
            </a:br>
            <a:r>
              <a:rPr lang="sk-SK" sz="4000" dirty="0"/>
              <a:t>(</a:t>
            </a:r>
            <a:r>
              <a:rPr lang="sk-SK" sz="4000" dirty="0" err="1"/>
              <a:t>Turvod</a:t>
            </a:r>
            <a:r>
              <a:rPr lang="en-US" sz="4000" dirty="0"/>
              <a:t>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sk-SK" sz="3600" dirty="0" smtClean="0">
                <a:latin typeface="Times New Roman"/>
                <a:ea typeface="Times New Roman"/>
              </a:rPr>
              <a:t>Zdroje:</a:t>
            </a:r>
          </a:p>
          <a:p>
            <a:pPr>
              <a:spcAft>
                <a:spcPts val="0"/>
              </a:spcAft>
              <a:buNone/>
            </a:pPr>
            <a:endParaRPr lang="sk-SK" sz="36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sk-SK" sz="1200" dirty="0" err="1" smtClean="0"/>
              <a:t>Hydrochemie</a:t>
            </a:r>
            <a:r>
              <a:rPr lang="sk-SK" sz="1200" dirty="0" smtClean="0"/>
              <a:t>, Pavel </a:t>
            </a:r>
            <a:r>
              <a:rPr lang="sk-SK" sz="1200" dirty="0" err="1" smtClean="0"/>
              <a:t>Pitter</a:t>
            </a:r>
            <a:r>
              <a:rPr lang="sk-SK" sz="1200" dirty="0" smtClean="0"/>
              <a:t>,(4. </a:t>
            </a:r>
            <a:r>
              <a:rPr lang="sk-SK" sz="1200" dirty="0" err="1" smtClean="0"/>
              <a:t>vydanie,VŠCHT</a:t>
            </a:r>
            <a:r>
              <a:rPr lang="sk-SK" sz="1200" dirty="0" smtClean="0"/>
              <a:t> Praha, 2009)</a:t>
            </a:r>
            <a:endParaRPr lang="sk-SK" sz="12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sk-SK" sz="1200" u="sng" dirty="0" smtClean="0">
                <a:latin typeface="Times New Roman"/>
                <a:ea typeface="Times New Roman"/>
              </a:rPr>
              <a:t>http://www.google.sk/imgres?um=1&amp;hl=sk&amp;sa=N&amp;biw=1280&amp;bih=628&amp;tbm=isch&amp;tbnid=3Wb-q8D_vUBfcM:&amp;imgrefurl=http://www.digiprint.sk/gallery/turvod-117/&amp;docid=B6qxbUlJ1vIofM&amp;itg=1&amp;imgurl=http://www.digiprint.sk/resize/domain/dp/files/referencie/loga/turvod.jpg%253Fw%253D570%2526h%253D570&amp;w=568&amp;h=210&amp;ei=A72sT5nLC-rR4QScheHtAw&amp;zoom=1&amp;iact=hc&amp;vpx=465&amp;vpy=218&amp;dur=375&amp;hovh=136&amp;hovw=370&amp;tx=204&amp;ty=73&amp;sig=106865696689680433760&amp;page=1&amp;tbnh=63&amp;tbnw=171&amp;start=0&amp;ndsp=18&amp;ved=1t:429,r:8,s:0,i:87</a:t>
            </a:r>
            <a:endParaRPr lang="sk-SK" sz="1200" u="sng" dirty="0">
              <a:latin typeface="Times New Roman"/>
              <a:ea typeface="Times New Roman"/>
            </a:endParaRPr>
          </a:p>
          <a:p>
            <a:r>
              <a:rPr lang="sk-SK" sz="1200" u="sng" dirty="0">
                <a:latin typeface="+mn-lt"/>
                <a:ea typeface="+mn-ea"/>
                <a:cs typeface="+mn-cs"/>
              </a:rPr>
              <a:t>http://www.turvod.sk</a:t>
            </a:r>
            <a:r>
              <a:rPr lang="sk-SK" sz="1200" u="sng" dirty="0" smtClean="0">
                <a:latin typeface="+mn-lt"/>
                <a:ea typeface="+mn-ea"/>
                <a:cs typeface="+mn-cs"/>
              </a:rPr>
              <a:t>/</a:t>
            </a:r>
            <a:endParaRPr lang="sk-SK" sz="1200" dirty="0">
              <a:latin typeface="+mn-lt"/>
              <a:ea typeface="+mn-ea"/>
              <a:cs typeface="+mn-cs"/>
            </a:endParaRPr>
          </a:p>
          <a:p>
            <a:r>
              <a:rPr lang="sk-SK" sz="1200" u="sng" dirty="0">
                <a:latin typeface="+mn-lt"/>
                <a:ea typeface="+mn-ea"/>
                <a:cs typeface="+mn-cs"/>
              </a:rPr>
              <a:t>http://sk.wikipedia.org/wiki/Necpaly_(okres_Martin</a:t>
            </a:r>
            <a:r>
              <a:rPr lang="sk-SK" sz="1200" u="sng" dirty="0" smtClean="0">
                <a:latin typeface="+mn-lt"/>
                <a:ea typeface="+mn-ea"/>
                <a:cs typeface="+mn-cs"/>
              </a:rPr>
              <a:t>)</a:t>
            </a:r>
            <a:endParaRPr lang="sk-SK" sz="1200" dirty="0">
              <a:latin typeface="+mn-lt"/>
              <a:ea typeface="+mn-ea"/>
              <a:cs typeface="+mn-cs"/>
            </a:endParaRPr>
          </a:p>
          <a:p>
            <a:r>
              <a:rPr lang="sk-SK" sz="1200" u="sng" dirty="0">
                <a:latin typeface="+mn-lt"/>
                <a:ea typeface="+mn-ea"/>
                <a:cs typeface="+mn-cs"/>
              </a:rPr>
              <a:t>http://www.google.sk/imgres?q=voda&amp;um=1&amp;hl=sk&amp;sa=N&amp;biw=1280&amp;bih=628&amp;tbm=isch&amp;tbnid=iqNzEwLPKxvRZM:&amp;imgrefurl=http://www.infovek.sk/predmety/biologia/diplomky/biologia_bunky/voda.htm&amp;docid=L6z5UZmVUmEcCM&amp;imgurl=http://</a:t>
            </a:r>
            <a:r>
              <a:rPr lang="sk-SK" sz="1200" u="sng" dirty="0" smtClean="0">
                <a:latin typeface="+mn-lt"/>
                <a:ea typeface="+mn-ea"/>
                <a:cs typeface="+mn-cs"/>
              </a:rPr>
              <a:t>www.infovek.sk/predmety/biologia/diplomky/biologia_bunky/Obrazky%252520diplomovky/voda.jpg&amp;w=243&amp;h=254&amp;ei=kMCsT6mfKuqD4gSWuvGyAw&amp;zoom=1&amp;iact=hc&amp;vpx=486&amp;vpy=176&amp;dur=297&amp;hovh=203&amp;hovw=194&amp;tx=122&amp;ty=115&amp;sig=106865696689680433760&amp;page=1&amp;tbnh=128&amp;tbnw=118&amp;start=0&amp;ndsp=22&amp;ved=1t:429,r:2,s:0,i:140</a:t>
            </a:r>
            <a:endParaRPr lang="sk-SK" sz="1200" dirty="0" smtClean="0">
              <a:latin typeface="Times New Roman"/>
              <a:ea typeface="Times New Roman"/>
            </a:endParaRPr>
          </a:p>
          <a:p>
            <a:r>
              <a:rPr lang="sk-SK" sz="1200" u="sng" dirty="0">
                <a:latin typeface="+mn-lt"/>
                <a:ea typeface="+mn-ea"/>
                <a:cs typeface="+mn-cs"/>
              </a:rPr>
              <a:t>http://</a:t>
            </a:r>
            <a:r>
              <a:rPr lang="sk-SK" sz="1200" u="sng" dirty="0" smtClean="0">
                <a:latin typeface="+mn-lt"/>
                <a:ea typeface="+mn-ea"/>
                <a:cs typeface="+mn-cs"/>
              </a:rPr>
              <a:t>sk.wikipedia.org/wiki/Pitn%C3%A1_voda</a:t>
            </a:r>
            <a:endParaRPr lang="sk-SK" sz="1200" dirty="0">
              <a:latin typeface="+mn-lt"/>
              <a:ea typeface="+mn-ea"/>
              <a:cs typeface="+mn-cs"/>
            </a:endParaRPr>
          </a:p>
          <a:p>
            <a:r>
              <a:rPr lang="sk-SK" sz="1200" u="sng" dirty="0">
                <a:latin typeface="+mn-lt"/>
                <a:ea typeface="+mn-ea"/>
                <a:cs typeface="+mn-cs"/>
              </a:rPr>
              <a:t>http://</a:t>
            </a:r>
            <a:r>
              <a:rPr lang="sk-SK" sz="1200" u="sng" dirty="0" smtClean="0">
                <a:latin typeface="+mn-lt"/>
                <a:ea typeface="+mn-ea"/>
                <a:cs typeface="+mn-cs"/>
              </a:rPr>
              <a:t>www.vuvh.sk/download/VaV/Vystupy/Letak-SK_web.pdf</a:t>
            </a:r>
            <a:endParaRPr lang="sk-SK" sz="1200" dirty="0">
              <a:latin typeface="+mn-lt"/>
              <a:ea typeface="+mn-ea"/>
              <a:cs typeface="+mn-cs"/>
            </a:endParaRPr>
          </a:p>
          <a:p>
            <a:r>
              <a:rPr lang="sk-SK" sz="1200" u="sng" dirty="0">
                <a:latin typeface="+mn-lt"/>
                <a:ea typeface="+mn-ea"/>
                <a:cs typeface="+mn-cs"/>
              </a:rPr>
              <a:t>http://www.ruvzmartin.sk</a:t>
            </a:r>
            <a:r>
              <a:rPr lang="sk-SK" sz="1200" u="sng" dirty="0" smtClean="0">
                <a:latin typeface="+mn-lt"/>
                <a:ea typeface="+mn-ea"/>
                <a:cs typeface="+mn-cs"/>
              </a:rPr>
              <a:t>/</a:t>
            </a:r>
            <a:endParaRPr lang="sk-SK" sz="1200" dirty="0">
              <a:latin typeface="+mn-lt"/>
              <a:ea typeface="+mn-ea"/>
              <a:cs typeface="+mn-cs"/>
            </a:endParaRPr>
          </a:p>
          <a:p>
            <a:r>
              <a:rPr lang="sk-SK" sz="1200" u="sng" dirty="0">
                <a:latin typeface="+mn-lt"/>
                <a:ea typeface="+mn-ea"/>
                <a:cs typeface="+mn-cs"/>
              </a:rPr>
              <a:t>http://www.aktuality.sk/clanok/203502/slovensko-je-druhou-krajinou-na-svete-s-najvacsou-zasobou-pitnej-vody</a:t>
            </a:r>
            <a:r>
              <a:rPr lang="sk-SK" sz="1200" u="sng" dirty="0" smtClean="0">
                <a:latin typeface="+mn-lt"/>
                <a:ea typeface="+mn-ea"/>
                <a:cs typeface="+mn-cs"/>
              </a:rPr>
              <a:t>/</a:t>
            </a:r>
          </a:p>
          <a:p>
            <a:r>
              <a:rPr lang="sk-SK" sz="1200" dirty="0" smtClean="0">
                <a:latin typeface="+mn-lt"/>
                <a:ea typeface="+mn-ea"/>
                <a:cs typeface="+mn-cs"/>
              </a:rPr>
              <a:t>http://danubslov.blogspot.com/2011/01/paleofloristic-and-paleofaunistic.html</a:t>
            </a:r>
          </a:p>
          <a:p>
            <a:r>
              <a:rPr lang="sk-SK" sz="1200" dirty="0" smtClean="0">
                <a:latin typeface="+mn-lt"/>
                <a:ea typeface="+mn-ea"/>
                <a:cs typeface="+mn-cs"/>
              </a:rPr>
              <a:t>http://www.upravavody.info/osmoza.html</a:t>
            </a:r>
          </a:p>
          <a:p>
            <a:endParaRPr lang="sk-SK" sz="1400" dirty="0" smtClean="0">
              <a:latin typeface="+mn-lt"/>
              <a:ea typeface="+mn-ea"/>
              <a:cs typeface="+mn-cs"/>
            </a:endParaRPr>
          </a:p>
          <a:p>
            <a:endParaRPr lang="sk-SK" sz="1050" dirty="0">
              <a:latin typeface="+mn-lt"/>
              <a:ea typeface="+mn-ea"/>
              <a:cs typeface="+mn-cs"/>
            </a:endParaRPr>
          </a:p>
          <a:p>
            <a:pPr>
              <a:spcAft>
                <a:spcPts val="0"/>
              </a:spcAft>
            </a:pPr>
            <a:endParaRPr lang="sk-SK" sz="1200" dirty="0" smtClean="0">
              <a:latin typeface="Times New Roman"/>
              <a:ea typeface="Times New Roman"/>
            </a:endParaRP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143000"/>
          </a:xfrm>
        </p:spPr>
        <p:txBody>
          <a:bodyPr/>
          <a:lstStyle/>
          <a:p>
            <a:pPr algn="r"/>
            <a:r>
              <a:rPr lang="sk-SK" dirty="0" smtClean="0"/>
              <a:t>Ďakujem za pozornosť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317</TotalTime>
  <Words>451</Words>
  <Application>Microsoft Office PowerPoint</Application>
  <PresentationFormat>Prezentácia na obrazovke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Tok</vt:lpstr>
      <vt:lpstr>Pitná voda </vt:lpstr>
      <vt:lpstr>Snímka 2</vt:lpstr>
      <vt:lpstr>Kvalita a bezpečnosť pitnej vody</vt:lpstr>
      <vt:lpstr>Snímka 4</vt:lpstr>
      <vt:lpstr>Snímka 5</vt:lpstr>
      <vt:lpstr>Zdroje pitnej vody</vt:lpstr>
      <vt:lpstr>Turčianska vodárenská spoločnosť (Turvod)</vt:lpstr>
      <vt:lpstr>Snímka 8</vt:lpstr>
      <vt:lpstr>Ďakujem za pozornosť</vt:lpstr>
    </vt:vector>
  </TitlesOfParts>
  <Company>Kovoinvent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Iveta Rapšíková</dc:creator>
  <cp:lastModifiedBy>Zuzana Herbrychova</cp:lastModifiedBy>
  <cp:revision>23</cp:revision>
  <dcterms:created xsi:type="dcterms:W3CDTF">2012-05-11T06:19:36Z</dcterms:created>
  <dcterms:modified xsi:type="dcterms:W3CDTF">2012-05-30T06:21:07Z</dcterms:modified>
</cp:coreProperties>
</file>